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customXml/itemProps36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3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7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344" r:id="rId3"/>
    <p:sldId id="343" r:id="rId5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0" userDrawn="1">
          <p15:clr>
            <a:srgbClr val="A4A3A4"/>
          </p15:clr>
        </p15:guide>
        <p15:guide id="2" pos="382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fida" initials="u" lastIdx="1" clrIdx="0"/>
  <p:cmAuthor id="223" name="未知的使用者149" initials="未" lastIdx="10" clrIdx="0"/>
  <p:cmAuthor id="1" name="Windows 用户" initials="W用" lastIdx="7" clrIdx="0"/>
  <p:cmAuthor id="224" name="未知的使用者150" initials="未" lastIdx="1" clrIdx="0"/>
  <p:cmAuthor id="2" name="shuxin li" initials="s" lastIdx="1" clrIdx="0"/>
  <p:cmAuthor id="225" name="未知的使用者166" initials="未" lastIdx="8" clrIdx="0"/>
  <p:cmAuthor id="3" name="王学敏" initials="L" lastIdx="1" clrIdx="1"/>
  <p:cmAuthor id="226" name="未知的使用者167" initials="未" lastIdx="0" clrIdx="1"/>
  <p:cmAuthor id="4" name="赵 小忠" initials="赵" lastIdx="1" clrIdx="2"/>
  <p:cmAuthor id="227" name="未知的使用者159" initials="未" lastIdx="1" clrIdx="1"/>
  <p:cmAuthor id="5" name="y sh" initials="ys" lastIdx="1" clrIdx="4"/>
  <p:cmAuthor id="228" name="未知的使用者160" initials="未" lastIdx="1" clrIdx="0"/>
  <p:cmAuthor id="6" name="13552" initials="1" lastIdx="1" clrIdx="5"/>
  <p:cmAuthor id="229" name="未知的使用者168" initials="未" lastIdx="1" clrIdx="0"/>
  <p:cmAuthor id="7" name="Author" initials="A" lastIdx="1" clrIdx="0"/>
  <p:cmAuthor id="230" name="未知的使用者169" initials="未" lastIdx="1" clrIdx="0"/>
  <p:cmAuthor id="8" name="Jiajia Wen (Bei Jing Di Mei Jia Yi Shu Ju)" initials="JW(JDMJYSJ" lastIdx="5" clrIdx="1"/>
  <p:cmAuthor id="231" name="未知的使用者117" initials="未" lastIdx="1" clrIdx="0"/>
  <p:cmAuthor id="9" name="井绪光" initials="j" lastIdx="1" clrIdx="3"/>
  <p:cmAuthor id="232" name="未知的使用者115" initials="未" lastIdx="1" clrIdx="1"/>
  <p:cmAuthor id="10" name="jingjing" initials="j" lastIdx="1" clrIdx="9"/>
  <p:cmAuthor id="233" name="未知的使用者119" initials="未" lastIdx="1" clrIdx="2"/>
  <p:cmAuthor id="11" name="LIDAN" initials="L" lastIdx="2" clrIdx="10"/>
  <p:cmAuthor id="234" name="clinchen" initials="c" lastIdx="0" clrIdx="1"/>
  <p:cmAuthor id="12" name="张姝" initials="张" lastIdx="1" clrIdx="11"/>
  <p:cmAuthor id="235" name="未知用户6" initials="未" lastIdx="1" clrIdx="0"/>
  <p:cmAuthor id="13" name="高 平静" initials="高" lastIdx="15" clrIdx="12"/>
  <p:cmAuthor id="236" name="未知用户7" initials="未" lastIdx="1" clrIdx="0"/>
  <p:cmAuthor id="237" name="未知的使用者198" initials="未" lastIdx="1" clrIdx="0"/>
  <p:cmAuthor id="15" name="Daniel Wuu" initials="D" lastIdx="1" clrIdx="0"/>
  <p:cmAuthor id="238" name="未知的使用者205" initials="未" lastIdx="0" clrIdx="1"/>
  <p:cmAuthor id="16" name="px" initials="p" lastIdx="3" clrIdx="1"/>
  <p:cmAuthor id="239" name="未知的使用者200" initials="未" lastIdx="1" clrIdx="0"/>
  <p:cmAuthor id="17" name="872250788@qq.com" initials="8" lastIdx="16" clrIdx="16"/>
  <p:cmAuthor id="240" name="未知的使用者181" initials="未" lastIdx="1" clrIdx="0"/>
  <p:cmAuthor id="18" name="未知的使用者6" initials="未" lastIdx="1" clrIdx="0"/>
  <p:cmAuthor id="241" name="未知的使用者194" initials="未" lastIdx="1" clrIdx="0"/>
  <p:cmAuthor id="19" name="未知用户4" initials="未" lastIdx="1" clrIdx="0"/>
  <p:cmAuthor id="242" name="未知的使用者182" initials="未" lastIdx="1" clrIdx="0"/>
  <p:cmAuthor id="20" name="rita" initials="r" lastIdx="1" clrIdx="1"/>
  <p:cmAuthor id="243" name="未知的使用者183" initials="未" lastIdx="2" clrIdx="0"/>
  <p:cmAuthor id="21" name="Neno Loje" initials="N" lastIdx="1" clrIdx="0"/>
  <p:cmAuthor id="244" name="未知的使用者184" initials="未" lastIdx="8" clrIdx="0"/>
  <p:cmAuthor id="22" name="Unknown User1" initials="U" lastIdx="1" clrIdx="0"/>
  <p:cmAuthor id="245" name="未知的使用者185" initials="未" lastIdx="5" clrIdx="0"/>
  <p:cmAuthor id="246" name="未知的使用者186" initials="未" lastIdx="10" clrIdx="0"/>
  <p:cmAuthor id="24" name="未知的使用者4" initials="未" lastIdx="1" clrIdx="0"/>
  <p:cmAuthor id="247" name="未知的使用者187" initials="未" lastIdx="1" clrIdx="0"/>
  <p:cmAuthor id="25" name="未知用户18" initials="未" lastIdx="10" clrIdx="0"/>
  <p:cmAuthor id="248" name="未知的使用者201" initials="未" lastIdx="8" clrIdx="0"/>
  <p:cmAuthor id="26" name="未知用户21" initials="未" lastIdx="1" clrIdx="0"/>
  <p:cmAuthor id="249" name="未知的使用者202" initials="未" lastIdx="0" clrIdx="1"/>
  <p:cmAuthor id="27" name="未知用户9" initials="未" lastIdx="3" clrIdx="1"/>
  <p:cmAuthor id="250" name="未知的使用者171" initials="未" lastIdx="3" clrIdx="1"/>
  <p:cmAuthor id="28" name="未知的使用者19" initials="未" lastIdx="10" clrIdx="0"/>
  <p:cmAuthor id="251" name="未知的使用者195" initials="未" lastIdx="1" clrIdx="1"/>
  <p:cmAuthor id="29" name="未知的使用者20" initials="未" lastIdx="1" clrIdx="0"/>
  <p:cmAuthor id="252" name="未知的使用者173" initials="未" lastIdx="6" clrIdx="0"/>
  <p:cmAuthor id="30" name="未知的使用者10" initials="未" lastIdx="3" clrIdx="1"/>
  <p:cmAuthor id="253" name="未知的使用者196" initials="未" lastIdx="1" clrIdx="0"/>
  <p:cmAuthor id="31" name="未知用户19" initials="未" lastIdx="1" clrIdx="0"/>
  <p:cmAuthor id="254" name="未知的使用者175" initials="未" lastIdx="2" clrIdx="0"/>
  <p:cmAuthor id="32" name="lilan" initials="l" lastIdx="1" clrIdx="0"/>
  <p:cmAuthor id="255" name="未知的使用者203" initials="未" lastIdx="1" clrIdx="0"/>
  <p:cmAuthor id="33" name="未知的使用者17" initials="未" lastIdx="8" clrIdx="0"/>
  <p:cmAuthor id="256" name="未知的使用者204" initials="未" lastIdx="1" clrIdx="0"/>
  <p:cmAuthor id="34" name="未知的使用者18" initials="未" lastIdx="1" clrIdx="0"/>
  <p:cmAuthor id="257" name="未知的使用者41" initials="未" lastIdx="5" clrIdx="1"/>
  <p:cmAuthor id="35" name="作者" initials="A" lastIdx="1" clrIdx="35"/>
  <p:cmAuthor id="258" name="未知的使用者42" initials="未" lastIdx="1" clrIdx="1"/>
  <p:cmAuthor id="36" name="Administrator" initials="A" lastIdx="1" clrIdx="36"/>
  <p:cmAuthor id="259" name="Evonlin" initials="E" lastIdx="2" clrIdx="2"/>
  <p:cmAuthor id="37" name="Deanna Schuler (Bookey Consulting)" initials="D" lastIdx="2" clrIdx="0"/>
  <p:cmAuthor id="260" name="未知的使用者39" initials="未" lastIdx="10" clrIdx="0"/>
  <p:cmAuthor id="38" name="Wenwen" initials="W" lastIdx="1" clrIdx="1"/>
  <p:cmAuthor id="261" name="未知的使用者38" initials="未" lastIdx="1" clrIdx="0"/>
  <p:cmAuthor id="39" name="LiuHui" initials="L" lastIdx="1" clrIdx="0"/>
  <p:cmAuthor id="262" name="未知用户37" initials="未" lastIdx="8" clrIdx="0"/>
  <p:cmAuthor id="40" name="P1063cindychen" initials="P" lastIdx="6" clrIdx="0"/>
  <p:cmAuthor id="263" name="未知用户38" initials="未" lastIdx="8" clrIdx="0"/>
  <p:cmAuthor id="41" name="AbuSina" initials="A" lastIdx="2" clrIdx="0"/>
  <p:cmAuthor id="264" name="未知用户39" initials="未" lastIdx="1" clrIdx="0"/>
  <p:cmAuthor id="265" name="Admin" initials="A" lastIdx="1" clrIdx="2"/>
  <p:cmAuthor id="43" name="廖麗華" initials="廖" lastIdx="1" clrIdx="0"/>
  <p:cmAuthor id="266" name="未知的使用者64" initials="未" lastIdx="8" clrIdx="0"/>
  <p:cmAuthor id="44" name="P00035_jeremy" initials="P" lastIdx="1" clrIdx="0"/>
  <p:cmAuthor id="267" name="未知的使用者65" initials="未" lastIdx="1" clrIdx="0"/>
  <p:cmAuthor id="45" name="未知的使用者12" initials="未" lastIdx="1" clrIdx="0"/>
  <p:cmAuthor id="268" name="未知的使用者66" initials="未" lastIdx="1" clrIdx="0"/>
  <p:cmAuthor id="46" name="未知的使用者13" initials="未" lastIdx="5" clrIdx="1"/>
  <p:cmAuthor id="269" name="未知的使用者57" initials="未" lastIdx="1" clrIdx="0"/>
  <p:cmAuthor id="47" name="未知的使用者14" initials="未" lastIdx="0" clrIdx="1"/>
  <p:cmAuthor id="270" name="未知用户35" initials="未" lastIdx="1" clrIdx="0"/>
  <p:cmAuthor id="48" name="未知的使用者7" initials="未" lastIdx="1" clrIdx="0"/>
  <p:cmAuthor id="271" name="未知用户36" initials="未" lastIdx="1" clrIdx="0"/>
  <p:cmAuthor id="49" name="未知的使用者8" initials="未" lastIdx="1" clrIdx="0"/>
  <p:cmAuthor id="272" name="未知用户26" initials="未" lastIdx="1" clrIdx="0"/>
  <p:cmAuthor id="50" name="未知的使用者9" initials="未" lastIdx="1" clrIdx="0"/>
  <p:cmAuthor id="273" name="未知用户23" initials="未" lastIdx="1" clrIdx="0"/>
  <p:cmAuthor id="51" name="未知的使用者11" initials="未" lastIdx="0" clrIdx="1"/>
  <p:cmAuthor id="274" name="未知用户29" initials="未" lastIdx="1" clrIdx="0"/>
  <p:cmAuthor id="52" name="未知的使用者27" initials="未" lastIdx="1" clrIdx="0"/>
  <p:cmAuthor id="275" name="未知用户30" initials="未" lastIdx="2" clrIdx="0"/>
  <p:cmAuthor id="53" name="未知的使用者28" initials="未" lastIdx="3" clrIdx="1"/>
  <p:cmAuthor id="276" name="未知用户31" initials="未" lastIdx="1" clrIdx="1"/>
  <p:cmAuthor id="54" name="未知的使用者29" initials="未" lastIdx="1" clrIdx="1"/>
  <p:cmAuthor id="277" name="未知用户32" initials="未" lastIdx="1" clrIdx="0"/>
  <p:cmAuthor id="55" name="未知的使用者21" initials="未" lastIdx="1" clrIdx="0"/>
  <p:cmAuthor id="278" name="未知用户33" initials="未" lastIdx="1" clrIdx="0"/>
  <p:cmAuthor id="56" name="未知的使用者22" initials="未" lastIdx="3" clrIdx="1"/>
  <p:cmAuthor id="279" name="未知用户34" initials="未" lastIdx="2" clrIdx="0"/>
  <p:cmAuthor id="57" name="未知的使用者23" initials="未" lastIdx="1" clrIdx="1"/>
  <p:cmAuthor id="280" name="huang gerrard" initials="h" lastIdx="1" clrIdx="0"/>
  <p:cmAuthor id="58" name="未知的使用者24" initials="未" lastIdx="1" clrIdx="0"/>
  <p:cmAuthor id="281" name="xuanyuanxuanyi dad" initials="xd" lastIdx="1" clrIdx="50"/>
  <p:cmAuthor id="59" name="未知的使用者25" initials="未" lastIdx="3" clrIdx="1"/>
  <p:cmAuthor id="282" name="kingdee" initials="k" lastIdx="5" clrIdx="51"/>
  <p:cmAuthor id="60" name="未知的使用者26" initials="未" lastIdx="1" clrIdx="1"/>
  <p:cmAuthor id="61" name="August" initials="A" lastIdx="1" clrIdx="0"/>
  <p:cmAuthor id="62" name="qihua-DCMS" initials="q" lastIdx="0" clrIdx="0"/>
  <p:cmAuthor id="63" name="未知用户5" initials="未" lastIdx="1" clrIdx="0"/>
  <p:cmAuthor id="64" name="YUMINGNJ" initials="Y" lastIdx="3" clrIdx="0"/>
  <p:cmAuthor id="65" name="daphne" initials="d" lastIdx="1" clrIdx="0"/>
  <p:cmAuthor id="66" name="未知用户8" initials="未" lastIdx="1" clrIdx="0"/>
  <p:cmAuthor id="67" name="Unknown User7" initials="U" lastIdx="1" clrIdx="0"/>
  <p:cmAuthor id="68" name="Unknown User8" initials="U" lastIdx="1" clrIdx="0"/>
  <p:cmAuthor id="69" name="未知用户15" initials="未" lastIdx="1" clrIdx="0"/>
  <p:cmAuthor id="70" name="未知用户13" initials="未" lastIdx="1" clrIdx="0"/>
  <p:cmAuthor id="71" name="未知用户14" initials="未" lastIdx="1" clrIdx="0"/>
  <p:cmAuthor id="72" name="Jason Wang" initials="J" lastIdx="1" clrIdx="0"/>
  <p:cmAuthor id="73" name="未知的使用者3" initials="未" lastIdx="0" clrIdx="1"/>
  <p:cmAuthor id="74" name="qiantong" initials="q" lastIdx="3" clrIdx="1"/>
  <p:cmAuthor id="75" name="116304" initials="1" lastIdx="1" clrIdx="1"/>
  <p:cmAuthor id="76" name="未知的使用者16" initials="未" lastIdx="6" clrIdx="0"/>
  <p:cmAuthor id="77" name="未知的使用者30" initials="未" lastIdx="8" clrIdx="0"/>
  <p:cmAuthor id="78" name="未知的使用者31" initials="未" lastIdx="1" clrIdx="0"/>
  <p:cmAuthor id="79" name="未知的使用者32" initials="未" lastIdx="1" clrIdx="0"/>
  <p:cmAuthor id="80" name="未知的使用者51" initials="未" lastIdx="10" clrIdx="0"/>
  <p:cmAuthor id="81" name="未知的使用者53" initials="未" lastIdx="1" clrIdx="0"/>
  <p:cmAuthor id="82" name="未知的使用者46" initials="未" lastIdx="1" clrIdx="1"/>
  <p:cmAuthor id="83" name="yuanzh" initials="y" lastIdx="1" clrIdx="1"/>
  <p:cmAuthor id="84" name="曾红" initials="曾" lastIdx="0" clrIdx="0"/>
  <p:cmAuthor id="85" name="未知用户16" initials="未" lastIdx="1" clrIdx="0"/>
  <p:cmAuthor id="86" name="未知用户17" initials="未" lastIdx="0" clrIdx="1"/>
  <p:cmAuthor id="87" name="mm" initials="m" lastIdx="1" clrIdx="0"/>
  <p:cmAuthor id="88" name="liupeng" initials="l" lastIdx="1" clrIdx="1"/>
  <p:cmAuthor id="89" name="周宏達JerryChou" initials="周" lastIdx="6" clrIdx="2"/>
  <p:cmAuthor id="90" name="luxu" initials="l" lastIdx="22" clrIdx="0"/>
  <p:cmAuthor id="91" name="hl sun" initials="h" lastIdx="1" clrIdx="0"/>
  <p:cmAuthor id="92" name="未知的使用者50" initials="未" lastIdx="1" clrIdx="0"/>
  <p:cmAuthor id="93" name="未知的使用者48" initials="未" lastIdx="1" clrIdx="0"/>
  <p:cmAuthor id="94" name="未知的使用者49" initials="未" lastIdx="1" clrIdx="0"/>
  <p:cmAuthor id="95" name="未知用户22" initials="未" lastIdx="1" clrIdx="0"/>
  <p:cmAuthor id="96" name="未知用户24" initials="未" lastIdx="1" clrIdx="0"/>
  <p:cmAuthor id="97" name="Mary Feil-Jacobs" initials="M" lastIdx="43" clrIdx="1"/>
  <p:cmAuthor id="98" name="朱晓瑜" initials="朱" lastIdx="54" clrIdx="0"/>
  <p:cmAuthor id="99" name="Saku Uchikawa" initials="S" lastIdx="11" clrIdx="0"/>
  <p:cmAuthor id="100" name="djj" initials="d" lastIdx="2" clrIdx="0"/>
  <p:cmAuthor id="101" name="張秀娟" initials="張" lastIdx="1" clrIdx="2"/>
  <p:cmAuthor id="102" name="lianghb" initials="l" lastIdx="19" clrIdx="0"/>
  <p:cmAuthor id="103" name="Shawna Strickland" initials="S" lastIdx="2" clrIdx="0"/>
  <p:cmAuthor id="104" name="linyd" initials="l" lastIdx="3" clrIdx="1"/>
  <p:cmAuthor id="105" name="Ashley Eberenz" initials="A" lastIdx="7" clrIdx="1"/>
  <p:cmAuthor id="106" name="muzi wei" initials="m" lastIdx="1" clrIdx="0"/>
  <p:cmAuthor id="108" name="未知用户56" initials="未" lastIdx="1" clrIdx="0"/>
  <p:cmAuthor id="109" name="未知用户55" initials="未" lastIdx="1" clrIdx="0"/>
  <p:cmAuthor id="110" name="未知用户51" initials="未" lastIdx="1" clrIdx="1"/>
  <p:cmAuthor id="111" name="LeeElva" initials="L" lastIdx="1" clrIdx="0"/>
  <p:cmAuthor id="112" name="唐可欣" initials="唐" lastIdx="1" clrIdx="0"/>
  <p:cmAuthor id="113" name="未知的使用者36" initials="未" lastIdx="10" clrIdx="0"/>
  <p:cmAuthor id="114" name="未知的使用者35" initials="未" lastIdx="1" clrIdx="0"/>
  <p:cmAuthor id="115" name="未知的使用者33" initials="未" lastIdx="1" clrIdx="0"/>
  <p:cmAuthor id="116" name="王鹏凯" initials="王" lastIdx="1" clrIdx="0"/>
  <p:cmAuthor id="117" name="未知的使用者34" initials="未" lastIdx="1" clrIdx="0"/>
  <p:cmAuthor id="118" name="未知用户25" initials="未" lastIdx="1" clrIdx="0"/>
  <p:cmAuthor id="119" name="未知用户28" initials="未" lastIdx="5" clrIdx="1"/>
  <p:cmAuthor id="120" name="未知用户27" initials="未" lastIdx="1" clrIdx="1"/>
  <p:cmAuthor id="121" name="未知用户12" initials="未" lastIdx="8" clrIdx="0"/>
  <p:cmAuthor id="122" name="未知的使用者37" initials="未" lastIdx="8" clrIdx="0"/>
  <p:cmAuthor id="123" name="Harry xu" initials="H" lastIdx="1" clrIdx="0"/>
  <p:cmAuthor id="124" name="未知的使用者59" initials="未" lastIdx="8" clrIdx="0"/>
  <p:cmAuthor id="125" name="未知的使用者60" initials="未" lastIdx="1" clrIdx="0"/>
  <p:cmAuthor id="126" name="未知的使用者54" initials="未" lastIdx="1" clrIdx="0"/>
  <p:cmAuthor id="127" name="未知用户47" initials="未" lastIdx="6" clrIdx="0"/>
  <p:cmAuthor id="128" name="未知用户53" initials="未" lastIdx="10" clrIdx="0"/>
  <p:cmAuthor id="129" name="未知用户48" initials="未" lastIdx="1" clrIdx="0"/>
  <p:cmAuthor id="130" name="未知用户49" initials="未" lastIdx="1" clrIdx="0"/>
  <p:cmAuthor id="131" name="未知的使用者56" initials="未" lastIdx="6" clrIdx="0"/>
  <p:cmAuthor id="132" name="未知的使用者61" initials="未" lastIdx="1" clrIdx="0"/>
  <p:cmAuthor id="133" name="未知的使用者62" initials="未" lastIdx="1" clrIdx="1"/>
  <p:cmAuthor id="134" name="未知的使用者58" initials="未" lastIdx="1" clrIdx="0"/>
  <p:cmAuthor id="135" name="未知用户50" initials="未" lastIdx="1" clrIdx="0"/>
  <p:cmAuthor id="136" name="未知用户52" initials="未" lastIdx="1" clrIdx="0"/>
  <p:cmAuthor id="137" name="未知的使用者120" initials="未" lastIdx="1" clrIdx="0"/>
  <p:cmAuthor id="138" name="未知的使用者109" initials="未" lastIdx="5" clrIdx="1"/>
  <p:cmAuthor id="139" name="未知的使用者110" initials="未" lastIdx="1" clrIdx="1"/>
  <p:cmAuthor id="140" name="未知的使用者111" initials="未" lastIdx="1" clrIdx="0"/>
  <p:cmAuthor id="141" name="未知的使用者121" initials="未" lastIdx="1" clrIdx="0"/>
  <p:cmAuthor id="142" name="thomas" initials="t" lastIdx="1" clrIdx="49"/>
  <p:cmAuthor id="143" name="未知的使用者113" initials="未" lastIdx="1" clrIdx="0"/>
  <p:cmAuthor id="144" name="未知的使用者122" initials="未" lastIdx="1" clrIdx="0"/>
  <p:cmAuthor id="145" name="未知的使用者123" initials="未" lastIdx="8" clrIdx="0"/>
  <p:cmAuthor id="146" name="未知的使用者124" initials="未" lastIdx="8" clrIdx="0"/>
  <p:cmAuthor id="147" name="未知的使用者125" initials="未" lastIdx="1" clrIdx="0"/>
  <p:cmAuthor id="148" name="未知的使用者118" initials="未" lastIdx="1" clrIdx="0"/>
  <p:cmAuthor id="149" name="未知的使用者126" initials="未" lastIdx="1" clrIdx="0"/>
  <p:cmAuthor id="150" name="未知用户57" initials="未" lastIdx="1" clrIdx="0"/>
  <p:cmAuthor id="151" name="未知用户58" initials="未" lastIdx="5" clrIdx="1"/>
  <p:cmAuthor id="152" name="未知用户59" initials="未" lastIdx="0" clrIdx="1"/>
  <p:cmAuthor id="153" name="yuexuejun" initials="y" lastIdx="3" clrIdx="0"/>
  <p:cmAuthor id="154" name="未知的使用者74" initials="未" lastIdx="8" clrIdx="0"/>
  <p:cmAuthor id="8535702" name="曾蓓/贝贝" initials="曾" lastIdx="0" clrIdx="0"/>
  <p:cmAuthor id="155" name="未知的使用者76" initials="未" lastIdx="1" clrIdx="0"/>
  <p:cmAuthor id="156" name="未知的使用者70" initials="未" lastIdx="1" clrIdx="0"/>
  <p:cmAuthor id="157" name="未知的使用者73" initials="未" lastIdx="1" clrIdx="0"/>
  <p:cmAuthor id="158" name="未知的使用者67" initials="未" lastIdx="8" clrIdx="0"/>
  <p:cmAuthor id="159" name="未知的使用者68" initials="未" lastIdx="1" clrIdx="0"/>
  <p:cmAuthor id="160" name="未知的使用者69" initials="未" lastIdx="1" clrIdx="0"/>
  <p:cmAuthor id="161" name="未知的使用者43" initials="未" lastIdx="1" clrIdx="0"/>
  <p:cmAuthor id="162" name="未知的使用者40" initials="未" lastIdx="1" clrIdx="0"/>
  <p:cmAuthor id="163" name="未知的使用者55" initials="未" lastIdx="1" clrIdx="0"/>
  <p:cmAuthor id="164" name="未知的使用者52" initials="未" lastIdx="1" clrIdx="1"/>
  <p:cmAuthor id="165" name="未知的使用者72" initials="未" lastIdx="1" clrIdx="0"/>
  <p:cmAuthor id="166" name="未知的使用者71" initials="未" lastIdx="1" clrIdx="1"/>
  <p:cmAuthor id="210492765" name="施普希（菜菜）" initials="施" lastIdx="0" clrIdx="0"/>
  <p:cmAuthor id="167" name="不明使用者20" initials="不" lastIdx="1" clrIdx="0"/>
  <p:cmAuthor id="210492766" name="李 夏琳" initials="李" lastIdx="5" clrIdx="52"/>
  <p:cmAuthor id="168" name="不明使用者21" initials="不" lastIdx="1" clrIdx="0"/>
  <p:cmAuthor id="210492767" name="1280381236@qq.com" initials="" lastIdx="1" clrIdx="53"/>
  <p:cmAuthor id="169" name="不明使用者18" initials="不" lastIdx="0" clrIdx="1"/>
  <p:cmAuthor id="170" name="不明使用者19" initials="不" lastIdx="1" clrIdx="0"/>
  <p:cmAuthor id="171" name="未知用户2" initials="未" lastIdx="1" clrIdx="0"/>
  <p:cmAuthor id="172" name="未知用户93" initials="未" lastIdx="1" clrIdx="0"/>
  <p:cmAuthor id="173" name="未知用户90" initials="未" lastIdx="5" clrIdx="1"/>
  <p:cmAuthor id="174" name="未知用户91" initials="未" lastIdx="0" clrIdx="1"/>
  <p:cmAuthor id="175" name="未知用户92" initials="未" lastIdx="1" clrIdx="0"/>
  <p:cmAuthor id="176" name="未知用户74" initials="未" lastIdx="5" clrIdx="1"/>
  <p:cmAuthor id="177" name="未知用户75" initials="未" lastIdx="8" clrIdx="0"/>
  <p:cmAuthor id="178" name="未知用户76" initials="未" lastIdx="1" clrIdx="0"/>
  <p:cmAuthor id="179" name="未知用户77" initials="未" lastIdx="8" clrIdx="0"/>
  <p:cmAuthor id="180" name="未知用户78" initials="未" lastIdx="8" clrIdx="0"/>
  <p:cmAuthor id="181" name="未知用户79" initials="未" lastIdx="1" clrIdx="0"/>
  <p:cmAuthor id="182" name="未知用户80" initials="未" lastIdx="1" clrIdx="0"/>
  <p:cmAuthor id="183" name="未知用户81" initials="未" lastIdx="1" clrIdx="0"/>
  <p:cmAuthor id="184" name="未知的使用者95" initials="未" lastIdx="1" clrIdx="0"/>
  <p:cmAuthor id="185" name="未知的使用者92" initials="未" lastIdx="1" clrIdx="0"/>
  <p:cmAuthor id="186" name="未知的使用者93" initials="未" lastIdx="1" clrIdx="1"/>
  <p:cmAuthor id="187" name="未知的使用者94" initials="未" lastIdx="1" clrIdx="2"/>
  <p:cmAuthor id="188" name="Christina" initials="C" lastIdx="0" clrIdx="0"/>
  <p:cmAuthor id="189" name="jet" initials="j" lastIdx="1" clrIdx="0"/>
  <p:cmAuthor id="190" name="未知用户61" initials="未" lastIdx="8" clrIdx="0"/>
  <p:cmAuthor id="191" name="未知用户60" initials="未" lastIdx="1" clrIdx="0"/>
  <p:cmAuthor id="192" name="Unknown User24" initials="U" lastIdx="1" clrIdx="0"/>
  <p:cmAuthor id="193" name="Unknown User25" initials="U" lastIdx="1" clrIdx="0"/>
  <p:cmAuthor id="194" name="Unknown User26" initials="U" lastIdx="1" clrIdx="1"/>
  <p:cmAuthor id="195" name="Unknown User27" initials="U" lastIdx="1" clrIdx="0"/>
  <p:cmAuthor id="196" name="Unknown User28" initials="U" lastIdx="3" clrIdx="1"/>
  <p:cmAuthor id="197" name="Unknown User11" initials="U" lastIdx="0" clrIdx="1"/>
  <p:cmAuthor id="198" name="Unknown User22" initials="U" lastIdx="1" clrIdx="0"/>
  <p:cmAuthor id="199" name="Unknown User23" initials="U" lastIdx="1" clrIdx="0"/>
  <p:cmAuthor id="200" name="未知的使用者112" initials="未" lastIdx="1" clrIdx="1"/>
  <p:cmAuthor id="201" name="未知的使用者107" initials="未" lastIdx="1" clrIdx="0"/>
  <p:cmAuthor id="202" name="未知的使用者108" initials="未" lastIdx="1" clrIdx="1"/>
  <p:cmAuthor id="203" name="未知的使用者98" initials="未" lastIdx="1" clrIdx="2"/>
  <p:cmAuthor id="204" name="未知的使用者145" initials="未" lastIdx="1" clrIdx="0"/>
  <p:cmAuthor id="205" name="未知的使用者146" initials="未" lastIdx="1" clrIdx="0"/>
  <p:cmAuthor id="206" name="未知的使用者147" initials="未" lastIdx="1" clrIdx="1"/>
  <p:cmAuthor id="207" name="未知的使用者144" initials="未" lastIdx="1" clrIdx="2"/>
  <p:cmAuthor id="208" name="未知的使用者133" initials="未" lastIdx="1" clrIdx="0"/>
  <p:cmAuthor id="209" name="未知的使用者134" initials="未" lastIdx="1" clrIdx="0"/>
  <p:cmAuthor id="210" name="未知的使用者135" initials="未" lastIdx="2" clrIdx="0"/>
  <p:cmAuthor id="211" name="未知的使用者136" initials="未" lastIdx="1" clrIdx="0"/>
  <p:cmAuthor id="212" name="未知的使用者137" initials="未" lastIdx="5" clrIdx="0"/>
  <p:cmAuthor id="213" name="未知的使用者138" initials="未" lastIdx="10" clrIdx="0"/>
  <p:cmAuthor id="214" name="未知的使用者139" initials="未" lastIdx="1" clrIdx="0"/>
  <p:cmAuthor id="215" name="未知的使用者140" initials="未" lastIdx="1" clrIdx="1"/>
  <p:cmAuthor id="216" name="未知的使用者197" initials="未" lastIdx="8" clrIdx="0"/>
  <p:cmAuthor id="217" name="未知的使用者162" initials="未" lastIdx="8" clrIdx="0"/>
  <p:cmAuthor id="218" name="未知的使用者163" initials="未" lastIdx="1" clrIdx="0"/>
  <p:cmAuthor id="219" name="未知的使用者170" initials="未" lastIdx="0" clrIdx="1"/>
  <p:cmAuthor id="220" name="未知的使用者165" initials="未" lastIdx="1" clrIdx="0"/>
  <p:cmAuthor id="221" name="未知的使用者158" initials="未" lastIdx="1" clrIdx="0"/>
  <p:cmAuthor id="222" name="未知的使用者148" initials="未" lastIdx="5" clrIdx="0"/>
  <p:cmAuthor id="14" name="123" initials="1" lastIdx="1" clrIdx="13"/>
  <p:cmAuthor id="2000" name="BA-俞阳" initials="authorId_4447802" lastIdx="786238" clrIdx="0"/>
  <p:cmAuthor id="23" name="未知用户1" initials="未" lastIdx="1" clrIdx="0"/>
  <p:cmAuthor id="287" name="92384" initials="9" lastIdx="1" clrIdx="28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FFC412"/>
    <a:srgbClr val="FEDA71"/>
    <a:srgbClr val="FCD86F"/>
    <a:srgbClr val="A0BCC2"/>
    <a:srgbClr val="FFDC72"/>
    <a:srgbClr val="D7D7D7"/>
    <a:srgbClr val="4676D6"/>
    <a:srgbClr val="96E8FE"/>
    <a:srgbClr val="4AB1F0"/>
    <a:srgbClr val="6AC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462" y="102"/>
      </p:cViewPr>
      <p:guideLst>
        <p:guide orient="horz" pos="2080"/>
        <p:guide pos="38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37.xml"/><Relationship Id="rId12" Type="http://schemas.openxmlformats.org/officeDocument/2006/relationships/customXml" Target="../customXml/item1.xml"/><Relationship Id="rId11" Type="http://schemas.openxmlformats.org/officeDocument/2006/relationships/customXmlProps" Target="../customXml/itemProps36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FF490-85A3-4B6E-ACE7-8452518C07F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50ECF-9591-4BE1-B5AB-555C7C3342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 userDrawn="1"/>
        </p:nvSpPr>
        <p:spPr>
          <a:xfrm>
            <a:off x="0" y="0"/>
            <a:ext cx="699077" cy="548103"/>
          </a:xfrm>
          <a:custGeom>
            <a:avLst/>
            <a:gdLst>
              <a:gd name="connsiteX0" fmla="*/ 0 w 699077"/>
              <a:gd name="connsiteY0" fmla="*/ 0 h 548103"/>
              <a:gd name="connsiteX1" fmla="*/ 699077 w 699077"/>
              <a:gd name="connsiteY1" fmla="*/ 0 h 548103"/>
              <a:gd name="connsiteX2" fmla="*/ 645908 w 699077"/>
              <a:gd name="connsiteY2" fmla="*/ 13671 h 548103"/>
              <a:gd name="connsiteX3" fmla="*/ 2760 w 699077"/>
              <a:gd name="connsiteY3" fmla="*/ 542373 h 548103"/>
              <a:gd name="connsiteX4" fmla="*/ 0 w 699077"/>
              <a:gd name="connsiteY4" fmla="*/ 548103 h 5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077" h="548103">
                <a:moveTo>
                  <a:pt x="0" y="0"/>
                </a:moveTo>
                <a:lnTo>
                  <a:pt x="699077" y="0"/>
                </a:lnTo>
                <a:lnTo>
                  <a:pt x="645908" y="13671"/>
                </a:lnTo>
                <a:cubicBezTo>
                  <a:pt x="369055" y="99781"/>
                  <a:pt x="138870" y="291817"/>
                  <a:pt x="2760" y="542373"/>
                </a:cubicBezTo>
                <a:lnTo>
                  <a:pt x="0" y="548103"/>
                </a:lnTo>
                <a:close/>
              </a:path>
            </a:pathLst>
          </a:custGeom>
          <a:solidFill>
            <a:srgbClr val="4676D6"/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 userDrawn="1"/>
        </p:nvSpPr>
        <p:spPr>
          <a:xfrm flipH="1" flipV="1">
            <a:off x="11492923" y="6324411"/>
            <a:ext cx="699077" cy="548103"/>
          </a:xfrm>
          <a:custGeom>
            <a:avLst/>
            <a:gdLst>
              <a:gd name="connsiteX0" fmla="*/ 0 w 699077"/>
              <a:gd name="connsiteY0" fmla="*/ 0 h 548103"/>
              <a:gd name="connsiteX1" fmla="*/ 699077 w 699077"/>
              <a:gd name="connsiteY1" fmla="*/ 0 h 548103"/>
              <a:gd name="connsiteX2" fmla="*/ 645908 w 699077"/>
              <a:gd name="connsiteY2" fmla="*/ 13671 h 548103"/>
              <a:gd name="connsiteX3" fmla="*/ 2760 w 699077"/>
              <a:gd name="connsiteY3" fmla="*/ 542373 h 548103"/>
              <a:gd name="connsiteX4" fmla="*/ 0 w 699077"/>
              <a:gd name="connsiteY4" fmla="*/ 548103 h 5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077" h="548103">
                <a:moveTo>
                  <a:pt x="0" y="0"/>
                </a:moveTo>
                <a:lnTo>
                  <a:pt x="699077" y="0"/>
                </a:lnTo>
                <a:lnTo>
                  <a:pt x="645908" y="13671"/>
                </a:lnTo>
                <a:cubicBezTo>
                  <a:pt x="369055" y="99781"/>
                  <a:pt x="138870" y="291817"/>
                  <a:pt x="2760" y="542373"/>
                </a:cubicBezTo>
                <a:lnTo>
                  <a:pt x="0" y="548103"/>
                </a:lnTo>
                <a:close/>
              </a:path>
            </a:pathLst>
          </a:custGeom>
          <a:solidFill>
            <a:srgbClr val="4676D6"/>
          </a:solidFill>
          <a:ln>
            <a:noFill/>
          </a:ln>
          <a:effectLst>
            <a:outerShdw blurRad="101600" dist="38100" dir="13500000" algn="b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69" y="196448"/>
            <a:ext cx="2317392" cy="7033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6" name="标题 1"/>
          <p:cNvSpPr txBox="1"/>
          <p:nvPr userDrawn="1"/>
        </p:nvSpPr>
        <p:spPr>
          <a:xfrm>
            <a:off x="587877" y="136525"/>
            <a:ext cx="10515600" cy="50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>
                <a:latin typeface="+mj-ea"/>
              </a:rPr>
              <a:t>单击此处添加标题</a:t>
            </a:r>
            <a:endParaRPr lang="zh-CN" altLang="en-US" sz="2800" dirty="0">
              <a:latin typeface="+mj-ea"/>
            </a:endParaRPr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20243" y="189048"/>
            <a:ext cx="493511" cy="400685"/>
            <a:chOff x="176124" y="269073"/>
            <a:chExt cx="493511" cy="400685"/>
          </a:xfrm>
        </p:grpSpPr>
        <p:grpSp>
          <p:nvGrpSpPr>
            <p:cNvPr id="8" name="组合 7"/>
            <p:cNvGrpSpPr/>
            <p:nvPr/>
          </p:nvGrpSpPr>
          <p:grpSpPr>
            <a:xfrm>
              <a:off x="205710" y="269073"/>
              <a:ext cx="463925" cy="400685"/>
              <a:chOff x="89535" y="228233"/>
              <a:chExt cx="463925" cy="400685"/>
            </a:xfrm>
          </p:grpSpPr>
          <p:sp>
            <p:nvSpPr>
              <p:cNvPr id="10" name="等腰三角形 9"/>
              <p:cNvSpPr/>
              <p:nvPr/>
            </p:nvSpPr>
            <p:spPr>
              <a:xfrm rot="10800000">
                <a:off x="89535" y="228233"/>
                <a:ext cx="434340" cy="400685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1" name="等腰三角形 10"/>
              <p:cNvSpPr/>
              <p:nvPr/>
            </p:nvSpPr>
            <p:spPr>
              <a:xfrm rot="10800000">
                <a:off x="351471" y="428575"/>
                <a:ext cx="201989" cy="186338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" name="等腰三角形 8"/>
            <p:cNvSpPr/>
            <p:nvPr/>
          </p:nvSpPr>
          <p:spPr>
            <a:xfrm rot="10800000">
              <a:off x="176124" y="391712"/>
              <a:ext cx="201989" cy="186338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tags" Target="../tags/tag4.xml"/><Relationship Id="rId36" Type="http://schemas.openxmlformats.org/officeDocument/2006/relationships/notesSlide" Target="../notesSlides/notesSlide1.xml"/><Relationship Id="rId35" Type="http://schemas.openxmlformats.org/officeDocument/2006/relationships/slideLayout" Target="../slideLayouts/slideLayout4.xml"/><Relationship Id="rId34" Type="http://schemas.openxmlformats.org/officeDocument/2006/relationships/tags" Target="../tags/tag31.xml"/><Relationship Id="rId33" Type="http://schemas.openxmlformats.org/officeDocument/2006/relationships/image" Target="../media/image4.png"/><Relationship Id="rId32" Type="http://schemas.openxmlformats.org/officeDocument/2006/relationships/tags" Target="../tags/tag30.xml"/><Relationship Id="rId31" Type="http://schemas.openxmlformats.org/officeDocument/2006/relationships/tags" Target="../tags/tag29.xml"/><Relationship Id="rId30" Type="http://schemas.openxmlformats.org/officeDocument/2006/relationships/tags" Target="../tags/tag28.xml"/><Relationship Id="rId3" Type="http://schemas.openxmlformats.org/officeDocument/2006/relationships/tags" Target="../tags/tag3.xml"/><Relationship Id="rId29" Type="http://schemas.openxmlformats.org/officeDocument/2006/relationships/tags" Target="../tags/tag27.xml"/><Relationship Id="rId28" Type="http://schemas.openxmlformats.org/officeDocument/2006/relationships/tags" Target="../tags/tag26.xml"/><Relationship Id="rId27" Type="http://schemas.openxmlformats.org/officeDocument/2006/relationships/tags" Target="../tags/tag25.xml"/><Relationship Id="rId26" Type="http://schemas.openxmlformats.org/officeDocument/2006/relationships/tags" Target="../tags/tag24.xml"/><Relationship Id="rId25" Type="http://schemas.openxmlformats.org/officeDocument/2006/relationships/tags" Target="../tags/tag23.xml"/><Relationship Id="rId24" Type="http://schemas.openxmlformats.org/officeDocument/2006/relationships/tags" Target="../tags/tag22.xml"/><Relationship Id="rId23" Type="http://schemas.openxmlformats.org/officeDocument/2006/relationships/tags" Target="../tags/tag21.xml"/><Relationship Id="rId22" Type="http://schemas.openxmlformats.org/officeDocument/2006/relationships/tags" Target="../tags/tag20.xml"/><Relationship Id="rId21" Type="http://schemas.openxmlformats.org/officeDocument/2006/relationships/tags" Target="../tags/tag19.xml"/><Relationship Id="rId20" Type="http://schemas.openxmlformats.org/officeDocument/2006/relationships/tags" Target="../tags/tag18.xml"/><Relationship Id="rId2" Type="http://schemas.openxmlformats.org/officeDocument/2006/relationships/tags" Target="../tags/tag2.xml"/><Relationship Id="rId19" Type="http://schemas.openxmlformats.org/officeDocument/2006/relationships/tags" Target="../tags/tag17.xml"/><Relationship Id="rId18" Type="http://schemas.openxmlformats.org/officeDocument/2006/relationships/tags" Target="../tags/tag16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image" Target="../media/image4.png"/><Relationship Id="rId1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 rot="16200000" flipH="1" flipV="1">
            <a:off x="-32457" y="32284"/>
            <a:ext cx="818511" cy="753948"/>
            <a:chOff x="-1" y="5442857"/>
            <a:chExt cx="2685144" cy="1415144"/>
          </a:xfrm>
        </p:grpSpPr>
        <p:sp>
          <p:nvSpPr>
            <p:cNvPr id="7" name="矩形 2"/>
            <p:cNvSpPr/>
            <p:nvPr/>
          </p:nvSpPr>
          <p:spPr>
            <a:xfrm>
              <a:off x="0" y="5442857"/>
              <a:ext cx="2685143" cy="1415144"/>
            </a:xfrm>
            <a:custGeom>
              <a:avLst/>
              <a:gdLst>
                <a:gd name="connsiteX0" fmla="*/ 0 w 2685143"/>
                <a:gd name="connsiteY0" fmla="*/ 0 h 1821544"/>
                <a:gd name="connsiteX1" fmla="*/ 2685143 w 2685143"/>
                <a:gd name="connsiteY1" fmla="*/ 0 h 1821544"/>
                <a:gd name="connsiteX2" fmla="*/ 2685143 w 2685143"/>
                <a:gd name="connsiteY2" fmla="*/ 1821544 h 1821544"/>
                <a:gd name="connsiteX3" fmla="*/ 0 w 2685143"/>
                <a:gd name="connsiteY3" fmla="*/ 1821544 h 1821544"/>
                <a:gd name="connsiteX4" fmla="*/ 0 w 2685143"/>
                <a:gd name="connsiteY4" fmla="*/ 0 h 1821544"/>
                <a:gd name="connsiteX0-1" fmla="*/ 0 w 2685143"/>
                <a:gd name="connsiteY0-2" fmla="*/ 0 h 1821544"/>
                <a:gd name="connsiteX1-3" fmla="*/ 2685143 w 2685143"/>
                <a:gd name="connsiteY1-4" fmla="*/ 1821544 h 1821544"/>
                <a:gd name="connsiteX2-5" fmla="*/ 0 w 2685143"/>
                <a:gd name="connsiteY2-6" fmla="*/ 1821544 h 1821544"/>
                <a:gd name="connsiteX3-7" fmla="*/ 0 w 2685143"/>
                <a:gd name="connsiteY3-8" fmla="*/ 0 h 1821544"/>
                <a:gd name="connsiteX0-9" fmla="*/ 0 w 2685143"/>
                <a:gd name="connsiteY0-10" fmla="*/ 0 h 1821544"/>
                <a:gd name="connsiteX1-11" fmla="*/ 2685143 w 2685143"/>
                <a:gd name="connsiteY1-12" fmla="*/ 1821544 h 1821544"/>
                <a:gd name="connsiteX2-13" fmla="*/ 0 w 2685143"/>
                <a:gd name="connsiteY2-14" fmla="*/ 1821544 h 1821544"/>
                <a:gd name="connsiteX3-15" fmla="*/ 0 w 2685143"/>
                <a:gd name="connsiteY3-16" fmla="*/ 0 h 1821544"/>
                <a:gd name="connsiteX0-17" fmla="*/ 0 w 2685143"/>
                <a:gd name="connsiteY0-18" fmla="*/ 0 h 1821544"/>
                <a:gd name="connsiteX1-19" fmla="*/ 2685143 w 2685143"/>
                <a:gd name="connsiteY1-20" fmla="*/ 1821544 h 1821544"/>
                <a:gd name="connsiteX2-21" fmla="*/ 0 w 2685143"/>
                <a:gd name="connsiteY2-22" fmla="*/ 1821544 h 1821544"/>
                <a:gd name="connsiteX3-23" fmla="*/ 0 w 2685143"/>
                <a:gd name="connsiteY3-24" fmla="*/ 0 h 1821544"/>
                <a:gd name="connsiteX0-25" fmla="*/ 0 w 2685143"/>
                <a:gd name="connsiteY0-26" fmla="*/ 0 h 1821544"/>
                <a:gd name="connsiteX1-27" fmla="*/ 2685143 w 2685143"/>
                <a:gd name="connsiteY1-28" fmla="*/ 1821544 h 1821544"/>
                <a:gd name="connsiteX2-29" fmla="*/ 0 w 2685143"/>
                <a:gd name="connsiteY2-30" fmla="*/ 1821544 h 1821544"/>
                <a:gd name="connsiteX3-31" fmla="*/ 0 w 2685143"/>
                <a:gd name="connsiteY3-32" fmla="*/ 0 h 1821544"/>
                <a:gd name="connsiteX0-33" fmla="*/ 0 w 2685143"/>
                <a:gd name="connsiteY0-34" fmla="*/ 0 h 1821544"/>
                <a:gd name="connsiteX1-35" fmla="*/ 2685143 w 2685143"/>
                <a:gd name="connsiteY1-36" fmla="*/ 1821544 h 1821544"/>
                <a:gd name="connsiteX2-37" fmla="*/ 0 w 2685143"/>
                <a:gd name="connsiteY2-38" fmla="*/ 1821544 h 1821544"/>
                <a:gd name="connsiteX3-39" fmla="*/ 0 w 2685143"/>
                <a:gd name="connsiteY3-40" fmla="*/ 0 h 1821544"/>
                <a:gd name="connsiteX0-41" fmla="*/ 0 w 2685143"/>
                <a:gd name="connsiteY0-42" fmla="*/ 0 h 1821544"/>
                <a:gd name="connsiteX1-43" fmla="*/ 2685143 w 2685143"/>
                <a:gd name="connsiteY1-44" fmla="*/ 1821544 h 1821544"/>
                <a:gd name="connsiteX2-45" fmla="*/ 0 w 2685143"/>
                <a:gd name="connsiteY2-46" fmla="*/ 1821544 h 1821544"/>
                <a:gd name="connsiteX3-47" fmla="*/ 0 w 2685143"/>
                <a:gd name="connsiteY3-48" fmla="*/ 0 h 1821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685143" h="1821544">
                  <a:moveTo>
                    <a:pt x="0" y="0"/>
                  </a:moveTo>
                  <a:cubicBezTo>
                    <a:pt x="1025676" y="418496"/>
                    <a:pt x="614439" y="1649791"/>
                    <a:pt x="2685143" y="1821544"/>
                  </a:cubicBezTo>
                  <a:lnTo>
                    <a:pt x="0" y="182154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81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矩形 2"/>
            <p:cNvSpPr/>
            <p:nvPr/>
          </p:nvSpPr>
          <p:spPr>
            <a:xfrm>
              <a:off x="-1" y="5936343"/>
              <a:ext cx="2685143" cy="921657"/>
            </a:xfrm>
            <a:custGeom>
              <a:avLst/>
              <a:gdLst>
                <a:gd name="connsiteX0" fmla="*/ 0 w 2685143"/>
                <a:gd name="connsiteY0" fmla="*/ 0 h 1821544"/>
                <a:gd name="connsiteX1" fmla="*/ 2685143 w 2685143"/>
                <a:gd name="connsiteY1" fmla="*/ 0 h 1821544"/>
                <a:gd name="connsiteX2" fmla="*/ 2685143 w 2685143"/>
                <a:gd name="connsiteY2" fmla="*/ 1821544 h 1821544"/>
                <a:gd name="connsiteX3" fmla="*/ 0 w 2685143"/>
                <a:gd name="connsiteY3" fmla="*/ 1821544 h 1821544"/>
                <a:gd name="connsiteX4" fmla="*/ 0 w 2685143"/>
                <a:gd name="connsiteY4" fmla="*/ 0 h 1821544"/>
                <a:gd name="connsiteX0-1" fmla="*/ 0 w 2685143"/>
                <a:gd name="connsiteY0-2" fmla="*/ 0 h 1821544"/>
                <a:gd name="connsiteX1-3" fmla="*/ 2685143 w 2685143"/>
                <a:gd name="connsiteY1-4" fmla="*/ 1821544 h 1821544"/>
                <a:gd name="connsiteX2-5" fmla="*/ 0 w 2685143"/>
                <a:gd name="connsiteY2-6" fmla="*/ 1821544 h 1821544"/>
                <a:gd name="connsiteX3-7" fmla="*/ 0 w 2685143"/>
                <a:gd name="connsiteY3-8" fmla="*/ 0 h 1821544"/>
                <a:gd name="connsiteX0-9" fmla="*/ 0 w 2685143"/>
                <a:gd name="connsiteY0-10" fmla="*/ 0 h 1821544"/>
                <a:gd name="connsiteX1-11" fmla="*/ 2685143 w 2685143"/>
                <a:gd name="connsiteY1-12" fmla="*/ 1821544 h 1821544"/>
                <a:gd name="connsiteX2-13" fmla="*/ 0 w 2685143"/>
                <a:gd name="connsiteY2-14" fmla="*/ 1821544 h 1821544"/>
                <a:gd name="connsiteX3-15" fmla="*/ 0 w 2685143"/>
                <a:gd name="connsiteY3-16" fmla="*/ 0 h 1821544"/>
                <a:gd name="connsiteX0-17" fmla="*/ 0 w 2685143"/>
                <a:gd name="connsiteY0-18" fmla="*/ 0 h 1821544"/>
                <a:gd name="connsiteX1-19" fmla="*/ 2685143 w 2685143"/>
                <a:gd name="connsiteY1-20" fmla="*/ 1821544 h 1821544"/>
                <a:gd name="connsiteX2-21" fmla="*/ 0 w 2685143"/>
                <a:gd name="connsiteY2-22" fmla="*/ 1821544 h 1821544"/>
                <a:gd name="connsiteX3-23" fmla="*/ 0 w 2685143"/>
                <a:gd name="connsiteY3-24" fmla="*/ 0 h 1821544"/>
                <a:gd name="connsiteX0-25" fmla="*/ 0 w 2685143"/>
                <a:gd name="connsiteY0-26" fmla="*/ 0 h 1821544"/>
                <a:gd name="connsiteX1-27" fmla="*/ 2685143 w 2685143"/>
                <a:gd name="connsiteY1-28" fmla="*/ 1821544 h 1821544"/>
                <a:gd name="connsiteX2-29" fmla="*/ 0 w 2685143"/>
                <a:gd name="connsiteY2-30" fmla="*/ 1821544 h 1821544"/>
                <a:gd name="connsiteX3-31" fmla="*/ 0 w 2685143"/>
                <a:gd name="connsiteY3-32" fmla="*/ 0 h 1821544"/>
                <a:gd name="connsiteX0-33" fmla="*/ 0 w 2685143"/>
                <a:gd name="connsiteY0-34" fmla="*/ 0 h 1821544"/>
                <a:gd name="connsiteX1-35" fmla="*/ 2685143 w 2685143"/>
                <a:gd name="connsiteY1-36" fmla="*/ 1821544 h 1821544"/>
                <a:gd name="connsiteX2-37" fmla="*/ 0 w 2685143"/>
                <a:gd name="connsiteY2-38" fmla="*/ 1821544 h 1821544"/>
                <a:gd name="connsiteX3-39" fmla="*/ 0 w 2685143"/>
                <a:gd name="connsiteY3-40" fmla="*/ 0 h 1821544"/>
                <a:gd name="connsiteX0-41" fmla="*/ 0 w 2685143"/>
                <a:gd name="connsiteY0-42" fmla="*/ 0 h 1821544"/>
                <a:gd name="connsiteX1-43" fmla="*/ 2685143 w 2685143"/>
                <a:gd name="connsiteY1-44" fmla="*/ 1821544 h 1821544"/>
                <a:gd name="connsiteX2-45" fmla="*/ 0 w 2685143"/>
                <a:gd name="connsiteY2-46" fmla="*/ 1821544 h 1821544"/>
                <a:gd name="connsiteX3-47" fmla="*/ 0 w 2685143"/>
                <a:gd name="connsiteY3-48" fmla="*/ 0 h 1821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685143" h="1821544">
                  <a:moveTo>
                    <a:pt x="0" y="0"/>
                  </a:moveTo>
                  <a:cubicBezTo>
                    <a:pt x="1025676" y="418496"/>
                    <a:pt x="614439" y="1649791"/>
                    <a:pt x="2685143" y="1821544"/>
                  </a:cubicBezTo>
                  <a:lnTo>
                    <a:pt x="0" y="182154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00">
                  <a:schemeClr val="bg1"/>
                </a:gs>
                <a:gs pos="4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 rot="16200000">
            <a:off x="11282240" y="5948236"/>
            <a:ext cx="1005838" cy="813684"/>
            <a:chOff x="-1" y="5442857"/>
            <a:chExt cx="2685144" cy="1415144"/>
          </a:xfrm>
        </p:grpSpPr>
        <p:sp>
          <p:nvSpPr>
            <p:cNvPr id="13" name="矩形 2"/>
            <p:cNvSpPr/>
            <p:nvPr/>
          </p:nvSpPr>
          <p:spPr>
            <a:xfrm>
              <a:off x="0" y="5442857"/>
              <a:ext cx="2685143" cy="1415144"/>
            </a:xfrm>
            <a:custGeom>
              <a:avLst/>
              <a:gdLst>
                <a:gd name="connsiteX0" fmla="*/ 0 w 2685143"/>
                <a:gd name="connsiteY0" fmla="*/ 0 h 1821544"/>
                <a:gd name="connsiteX1" fmla="*/ 2685143 w 2685143"/>
                <a:gd name="connsiteY1" fmla="*/ 0 h 1821544"/>
                <a:gd name="connsiteX2" fmla="*/ 2685143 w 2685143"/>
                <a:gd name="connsiteY2" fmla="*/ 1821544 h 1821544"/>
                <a:gd name="connsiteX3" fmla="*/ 0 w 2685143"/>
                <a:gd name="connsiteY3" fmla="*/ 1821544 h 1821544"/>
                <a:gd name="connsiteX4" fmla="*/ 0 w 2685143"/>
                <a:gd name="connsiteY4" fmla="*/ 0 h 1821544"/>
                <a:gd name="connsiteX0-1" fmla="*/ 0 w 2685143"/>
                <a:gd name="connsiteY0-2" fmla="*/ 0 h 1821544"/>
                <a:gd name="connsiteX1-3" fmla="*/ 2685143 w 2685143"/>
                <a:gd name="connsiteY1-4" fmla="*/ 1821544 h 1821544"/>
                <a:gd name="connsiteX2-5" fmla="*/ 0 w 2685143"/>
                <a:gd name="connsiteY2-6" fmla="*/ 1821544 h 1821544"/>
                <a:gd name="connsiteX3-7" fmla="*/ 0 w 2685143"/>
                <a:gd name="connsiteY3-8" fmla="*/ 0 h 1821544"/>
                <a:gd name="connsiteX0-9" fmla="*/ 0 w 2685143"/>
                <a:gd name="connsiteY0-10" fmla="*/ 0 h 1821544"/>
                <a:gd name="connsiteX1-11" fmla="*/ 2685143 w 2685143"/>
                <a:gd name="connsiteY1-12" fmla="*/ 1821544 h 1821544"/>
                <a:gd name="connsiteX2-13" fmla="*/ 0 w 2685143"/>
                <a:gd name="connsiteY2-14" fmla="*/ 1821544 h 1821544"/>
                <a:gd name="connsiteX3-15" fmla="*/ 0 w 2685143"/>
                <a:gd name="connsiteY3-16" fmla="*/ 0 h 1821544"/>
                <a:gd name="connsiteX0-17" fmla="*/ 0 w 2685143"/>
                <a:gd name="connsiteY0-18" fmla="*/ 0 h 1821544"/>
                <a:gd name="connsiteX1-19" fmla="*/ 2685143 w 2685143"/>
                <a:gd name="connsiteY1-20" fmla="*/ 1821544 h 1821544"/>
                <a:gd name="connsiteX2-21" fmla="*/ 0 w 2685143"/>
                <a:gd name="connsiteY2-22" fmla="*/ 1821544 h 1821544"/>
                <a:gd name="connsiteX3-23" fmla="*/ 0 w 2685143"/>
                <a:gd name="connsiteY3-24" fmla="*/ 0 h 1821544"/>
                <a:gd name="connsiteX0-25" fmla="*/ 0 w 2685143"/>
                <a:gd name="connsiteY0-26" fmla="*/ 0 h 1821544"/>
                <a:gd name="connsiteX1-27" fmla="*/ 2685143 w 2685143"/>
                <a:gd name="connsiteY1-28" fmla="*/ 1821544 h 1821544"/>
                <a:gd name="connsiteX2-29" fmla="*/ 0 w 2685143"/>
                <a:gd name="connsiteY2-30" fmla="*/ 1821544 h 1821544"/>
                <a:gd name="connsiteX3-31" fmla="*/ 0 w 2685143"/>
                <a:gd name="connsiteY3-32" fmla="*/ 0 h 1821544"/>
                <a:gd name="connsiteX0-33" fmla="*/ 0 w 2685143"/>
                <a:gd name="connsiteY0-34" fmla="*/ 0 h 1821544"/>
                <a:gd name="connsiteX1-35" fmla="*/ 2685143 w 2685143"/>
                <a:gd name="connsiteY1-36" fmla="*/ 1821544 h 1821544"/>
                <a:gd name="connsiteX2-37" fmla="*/ 0 w 2685143"/>
                <a:gd name="connsiteY2-38" fmla="*/ 1821544 h 1821544"/>
                <a:gd name="connsiteX3-39" fmla="*/ 0 w 2685143"/>
                <a:gd name="connsiteY3-40" fmla="*/ 0 h 1821544"/>
                <a:gd name="connsiteX0-41" fmla="*/ 0 w 2685143"/>
                <a:gd name="connsiteY0-42" fmla="*/ 0 h 1821544"/>
                <a:gd name="connsiteX1-43" fmla="*/ 2685143 w 2685143"/>
                <a:gd name="connsiteY1-44" fmla="*/ 1821544 h 1821544"/>
                <a:gd name="connsiteX2-45" fmla="*/ 0 w 2685143"/>
                <a:gd name="connsiteY2-46" fmla="*/ 1821544 h 1821544"/>
                <a:gd name="connsiteX3-47" fmla="*/ 0 w 2685143"/>
                <a:gd name="connsiteY3-48" fmla="*/ 0 h 1821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685143" h="1821544">
                  <a:moveTo>
                    <a:pt x="0" y="0"/>
                  </a:moveTo>
                  <a:cubicBezTo>
                    <a:pt x="1025676" y="418496"/>
                    <a:pt x="614439" y="1649791"/>
                    <a:pt x="2685143" y="1821544"/>
                  </a:cubicBezTo>
                  <a:lnTo>
                    <a:pt x="0" y="182154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81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矩形 2"/>
            <p:cNvSpPr/>
            <p:nvPr/>
          </p:nvSpPr>
          <p:spPr>
            <a:xfrm>
              <a:off x="-1" y="5936343"/>
              <a:ext cx="2685143" cy="921657"/>
            </a:xfrm>
            <a:custGeom>
              <a:avLst/>
              <a:gdLst>
                <a:gd name="connsiteX0" fmla="*/ 0 w 2685143"/>
                <a:gd name="connsiteY0" fmla="*/ 0 h 1821544"/>
                <a:gd name="connsiteX1" fmla="*/ 2685143 w 2685143"/>
                <a:gd name="connsiteY1" fmla="*/ 0 h 1821544"/>
                <a:gd name="connsiteX2" fmla="*/ 2685143 w 2685143"/>
                <a:gd name="connsiteY2" fmla="*/ 1821544 h 1821544"/>
                <a:gd name="connsiteX3" fmla="*/ 0 w 2685143"/>
                <a:gd name="connsiteY3" fmla="*/ 1821544 h 1821544"/>
                <a:gd name="connsiteX4" fmla="*/ 0 w 2685143"/>
                <a:gd name="connsiteY4" fmla="*/ 0 h 1821544"/>
                <a:gd name="connsiteX0-1" fmla="*/ 0 w 2685143"/>
                <a:gd name="connsiteY0-2" fmla="*/ 0 h 1821544"/>
                <a:gd name="connsiteX1-3" fmla="*/ 2685143 w 2685143"/>
                <a:gd name="connsiteY1-4" fmla="*/ 1821544 h 1821544"/>
                <a:gd name="connsiteX2-5" fmla="*/ 0 w 2685143"/>
                <a:gd name="connsiteY2-6" fmla="*/ 1821544 h 1821544"/>
                <a:gd name="connsiteX3-7" fmla="*/ 0 w 2685143"/>
                <a:gd name="connsiteY3-8" fmla="*/ 0 h 1821544"/>
                <a:gd name="connsiteX0-9" fmla="*/ 0 w 2685143"/>
                <a:gd name="connsiteY0-10" fmla="*/ 0 h 1821544"/>
                <a:gd name="connsiteX1-11" fmla="*/ 2685143 w 2685143"/>
                <a:gd name="connsiteY1-12" fmla="*/ 1821544 h 1821544"/>
                <a:gd name="connsiteX2-13" fmla="*/ 0 w 2685143"/>
                <a:gd name="connsiteY2-14" fmla="*/ 1821544 h 1821544"/>
                <a:gd name="connsiteX3-15" fmla="*/ 0 w 2685143"/>
                <a:gd name="connsiteY3-16" fmla="*/ 0 h 1821544"/>
                <a:gd name="connsiteX0-17" fmla="*/ 0 w 2685143"/>
                <a:gd name="connsiteY0-18" fmla="*/ 0 h 1821544"/>
                <a:gd name="connsiteX1-19" fmla="*/ 2685143 w 2685143"/>
                <a:gd name="connsiteY1-20" fmla="*/ 1821544 h 1821544"/>
                <a:gd name="connsiteX2-21" fmla="*/ 0 w 2685143"/>
                <a:gd name="connsiteY2-22" fmla="*/ 1821544 h 1821544"/>
                <a:gd name="connsiteX3-23" fmla="*/ 0 w 2685143"/>
                <a:gd name="connsiteY3-24" fmla="*/ 0 h 1821544"/>
                <a:gd name="connsiteX0-25" fmla="*/ 0 w 2685143"/>
                <a:gd name="connsiteY0-26" fmla="*/ 0 h 1821544"/>
                <a:gd name="connsiteX1-27" fmla="*/ 2685143 w 2685143"/>
                <a:gd name="connsiteY1-28" fmla="*/ 1821544 h 1821544"/>
                <a:gd name="connsiteX2-29" fmla="*/ 0 w 2685143"/>
                <a:gd name="connsiteY2-30" fmla="*/ 1821544 h 1821544"/>
                <a:gd name="connsiteX3-31" fmla="*/ 0 w 2685143"/>
                <a:gd name="connsiteY3-32" fmla="*/ 0 h 1821544"/>
                <a:gd name="connsiteX0-33" fmla="*/ 0 w 2685143"/>
                <a:gd name="connsiteY0-34" fmla="*/ 0 h 1821544"/>
                <a:gd name="connsiteX1-35" fmla="*/ 2685143 w 2685143"/>
                <a:gd name="connsiteY1-36" fmla="*/ 1821544 h 1821544"/>
                <a:gd name="connsiteX2-37" fmla="*/ 0 w 2685143"/>
                <a:gd name="connsiteY2-38" fmla="*/ 1821544 h 1821544"/>
                <a:gd name="connsiteX3-39" fmla="*/ 0 w 2685143"/>
                <a:gd name="connsiteY3-40" fmla="*/ 0 h 1821544"/>
                <a:gd name="connsiteX0-41" fmla="*/ 0 w 2685143"/>
                <a:gd name="connsiteY0-42" fmla="*/ 0 h 1821544"/>
                <a:gd name="connsiteX1-43" fmla="*/ 2685143 w 2685143"/>
                <a:gd name="connsiteY1-44" fmla="*/ 1821544 h 1821544"/>
                <a:gd name="connsiteX2-45" fmla="*/ 0 w 2685143"/>
                <a:gd name="connsiteY2-46" fmla="*/ 1821544 h 1821544"/>
                <a:gd name="connsiteX3-47" fmla="*/ 0 w 2685143"/>
                <a:gd name="connsiteY3-48" fmla="*/ 0 h 1821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685143" h="1821544">
                  <a:moveTo>
                    <a:pt x="0" y="0"/>
                  </a:moveTo>
                  <a:cubicBezTo>
                    <a:pt x="1025676" y="418496"/>
                    <a:pt x="614439" y="1649791"/>
                    <a:pt x="2685143" y="1821544"/>
                  </a:cubicBezTo>
                  <a:lnTo>
                    <a:pt x="0" y="182154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00">
                  <a:schemeClr val="bg1"/>
                </a:gs>
                <a:gs pos="4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5" name="Rectangle 42"/>
          <p:cNvSpPr/>
          <p:nvPr>
            <p:custDataLst>
              <p:tags r:id="rId1"/>
            </p:custDataLst>
          </p:nvPr>
        </p:nvSpPr>
        <p:spPr>
          <a:xfrm rot="10800000" flipH="1" flipV="1">
            <a:off x="3412423" y="5685450"/>
            <a:ext cx="5026727" cy="948957"/>
          </a:xfrm>
          <a:prstGeom prst="rect">
            <a:avLst/>
          </a:prstGeom>
          <a:solidFill>
            <a:schemeClr val="accent5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noAutofit/>
          </a:bodyPr>
          <a:lstStyle/>
          <a:p>
            <a:pPr algn="ctr" defTabSz="1828800" hangingPunct="1">
              <a:spcBef>
                <a:spcPts val="0"/>
              </a:spcBef>
            </a:pPr>
            <a:endParaRPr lang="en-US" altLang="zh-CN" sz="2400" b="1" kern="1200" dirty="0" err="1">
              <a:solidFill>
                <a:srgbClr val="4676D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96" name="标题 1"/>
          <p:cNvSpPr>
            <a:spLocks noGrp="1"/>
          </p:cNvSpPr>
          <p:nvPr/>
        </p:nvSpPr>
        <p:spPr>
          <a:xfrm>
            <a:off x="866775" y="178435"/>
            <a:ext cx="7572375" cy="5308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kumimoji="1"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金蝶云苍穹平台工作汇总</a:t>
            </a:r>
            <a:endParaRPr kumimoji="1" lang="zh-CN" alt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374426" y="2114548"/>
            <a:ext cx="677108" cy="30207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1828800" hangingPunct="1">
              <a:spcBef>
                <a:spcPts val="0"/>
              </a:spcBef>
            </a:pPr>
            <a:r>
              <a:rPr lang="zh-CN" altLang="en-US" sz="3200" b="1" kern="1200" dirty="0">
                <a:solidFill>
                  <a:srgbClr val="4472C4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金蝶云苍穹平台</a:t>
            </a:r>
            <a:endParaRPr lang="zh-CN" altLang="en-US" sz="3200" b="1" kern="1200" dirty="0">
              <a:solidFill>
                <a:srgbClr val="4472C4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98" name="Object 1" descr="preencoded.png"/>
          <p:cNvSpPr/>
          <p:nvPr>
            <p:custDataLst>
              <p:tags r:id="rId2"/>
            </p:custDataLst>
          </p:nvPr>
        </p:nvSpPr>
        <p:spPr>
          <a:xfrm>
            <a:off x="827763" y="1089953"/>
            <a:ext cx="447542" cy="5069976"/>
          </a:xfrm>
          <a:custGeom>
            <a:avLst/>
            <a:gdLst>
              <a:gd name="connsiteX0" fmla="*/ 0 w 2800093"/>
              <a:gd name="connsiteY0" fmla="*/ 1720789 h 5162377"/>
              <a:gd name="connsiteX1" fmla="*/ 0 w 2800093"/>
              <a:gd name="connsiteY1" fmla="*/ 3441588 h 5162377"/>
              <a:gd name="connsiteX2" fmla="*/ 2800093 w 2800093"/>
              <a:gd name="connsiteY2" fmla="*/ 5162377 h 5162377"/>
              <a:gd name="connsiteX3" fmla="*/ 2800093 w 2800093"/>
              <a:gd name="connsiteY3" fmla="*/ 0 h 5162377"/>
              <a:gd name="connsiteX4" fmla="*/ 0 w 2800093"/>
              <a:gd name="connsiteY4" fmla="*/ 1720789 h 516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0093" h="5162377">
                <a:moveTo>
                  <a:pt x="0" y="1720789"/>
                </a:moveTo>
                <a:lnTo>
                  <a:pt x="0" y="3441588"/>
                </a:lnTo>
                <a:cubicBezTo>
                  <a:pt x="1108319" y="3495493"/>
                  <a:pt x="2167196" y="4532586"/>
                  <a:pt x="2800093" y="5162377"/>
                </a:cubicBezTo>
                <a:lnTo>
                  <a:pt x="2800093" y="0"/>
                </a:lnTo>
                <a:cubicBezTo>
                  <a:pt x="2181580" y="615478"/>
                  <a:pt x="1090493" y="1671360"/>
                  <a:pt x="0" y="1720789"/>
                </a:cubicBezTo>
                <a:close/>
              </a:path>
            </a:pathLst>
          </a:custGeom>
          <a:gradFill>
            <a:gsLst>
              <a:gs pos="50000">
                <a:srgbClr val="48AFF1">
                  <a:alpha val="20000"/>
                </a:srgbClr>
              </a:gs>
              <a:gs pos="0">
                <a:srgbClr val="48AFF1">
                  <a:alpha val="0"/>
                </a:srgbClr>
              </a:gs>
              <a:gs pos="99000">
                <a:srgbClr val="48AFF1">
                  <a:alpha val="0"/>
                </a:srgbClr>
              </a:gs>
            </a:gsLst>
            <a:lin ang="0" scaled="0"/>
          </a:gradFill>
          <a:ln w="12700" cap="flat" cmpd="sng">
            <a:gradFill>
              <a:gsLst>
                <a:gs pos="0">
                  <a:srgbClr val="48AFF1">
                    <a:alpha val="0"/>
                  </a:srgbClr>
                </a:gs>
                <a:gs pos="50000">
                  <a:srgbClr val="48AFF1"/>
                </a:gs>
                <a:gs pos="100000">
                  <a:srgbClr val="48AFF1">
                    <a:alpha val="0"/>
                  </a:srgbClr>
                </a:gs>
              </a:gsLst>
              <a:lin ang="0" scaled="0"/>
            </a:gradFill>
            <a:prstDash val="solid"/>
            <a:miter/>
          </a:ln>
        </p:spPr>
        <p:txBody>
          <a:bodyPr rot="0" spcFirstLastPara="0" vertOverflow="overflow" horzOverflow="overflow" vert="horz" wrap="square" lIns="146304" tIns="73152" rIns="146304" bIns="73152" numCol="1" spcCol="0" rtlCol="0" fromWordArt="0" anchor="ctr" anchorCtr="0" forceAA="0" compatLnSpc="1">
            <a:noAutofit/>
          </a:bodyPr>
          <a:lstStyle/>
          <a:p>
            <a:pPr defTabSz="1463040" hangingPunct="1">
              <a:spcBef>
                <a:spcPts val="0"/>
              </a:spcBef>
              <a:defRPr/>
            </a:pPr>
            <a:endParaRPr lang="zh-CN" altLang="en-US" sz="2880" kern="120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3489382" y="5764768"/>
            <a:ext cx="1119552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黑体" panose="02010609060101010101" charset="-122"/>
              </a:rPr>
              <a:t>开发环境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黑体" panose="02010609060101010101" charset="-122"/>
            </a:endParaRPr>
          </a:p>
        </p:txBody>
      </p:sp>
      <p:grpSp>
        <p:nvGrpSpPr>
          <p:cNvPr id="100" name="组合 99"/>
          <p:cNvGrpSpPr/>
          <p:nvPr/>
        </p:nvGrpSpPr>
        <p:grpSpPr>
          <a:xfrm>
            <a:off x="1304337" y="5685450"/>
            <a:ext cx="2008083" cy="948957"/>
            <a:chOff x="3976191" y="2722228"/>
            <a:chExt cx="2008083" cy="948957"/>
          </a:xfrm>
        </p:grpSpPr>
        <p:sp>
          <p:nvSpPr>
            <p:cNvPr id="106" name="Rectangle 12"/>
            <p:cNvSpPr/>
            <p:nvPr>
              <p:custDataLst>
                <p:tags r:id="rId3"/>
              </p:custDataLst>
            </p:nvPr>
          </p:nvSpPr>
          <p:spPr>
            <a:xfrm>
              <a:off x="3976191" y="2722228"/>
              <a:ext cx="1931124" cy="948957"/>
            </a:xfrm>
            <a:prstGeom prst="rect">
              <a:avLst/>
            </a:prstGeom>
            <a:gradFill flip="none" rotWithShape="1">
              <a:gsLst>
                <a:gs pos="0">
                  <a:srgbClr val="00243A">
                    <a:lumMod val="5000"/>
                    <a:lumOff val="95000"/>
                  </a:srgbClr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ln w="12700">
              <a:gradFill flip="none" rotWithShape="1">
                <a:gsLst>
                  <a:gs pos="0">
                    <a:srgbClr val="00243A">
                      <a:lumMod val="5000"/>
                      <a:lumOff val="95000"/>
                      <a:alpha val="0"/>
                    </a:srgbClr>
                  </a:gs>
                  <a:gs pos="100000">
                    <a:srgbClr val="4676D6"/>
                  </a:gs>
                </a:gsLst>
                <a:lin ang="10680000" scaled="0"/>
                <a:tileRect/>
              </a:gradFill>
            </a:ln>
          </p:spPr>
          <p:txBody>
            <a:bodyPr wrap="square" lIns="0" tIns="0" rIns="0" bIns="0" anchor="ctr">
              <a:noAutofit/>
            </a:bodyPr>
            <a:lstStyle/>
            <a:p>
              <a:pPr algn="ctr" defTabSz="1828800" hangingPunct="1">
                <a:spcBef>
                  <a:spcPts val="0"/>
                </a:spcBef>
              </a:pPr>
              <a:endParaRPr lang="zh-CN" altLang="en-US" sz="4800" b="1" kern="1200" spc="-60" dirty="0">
                <a:solidFill>
                  <a:srgbClr val="4676D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pic>
          <p:nvPicPr>
            <p:cNvPr id="107" name="图形 23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087603" y="2876079"/>
              <a:ext cx="682906" cy="682906"/>
            </a:xfrm>
            <a:prstGeom prst="rect">
              <a:avLst/>
            </a:prstGeom>
          </p:spPr>
        </p:pic>
        <p:sp>
          <p:nvSpPr>
            <p:cNvPr id="108" name="文本框 107"/>
            <p:cNvSpPr txBox="1"/>
            <p:nvPr>
              <p:custDataLst>
                <p:tags r:id="rId7"/>
              </p:custDataLst>
            </p:nvPr>
          </p:nvSpPr>
          <p:spPr>
            <a:xfrm>
              <a:off x="4770509" y="3032866"/>
              <a:ext cx="1213765" cy="369332"/>
            </a:xfrm>
            <a:prstGeom prst="rect">
              <a:avLst/>
            </a:prstGeom>
          </p:spPr>
          <p:txBody>
            <a:bodyPr wrap="square"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lstStyle/>
            <a:p>
              <a:pPr defTabSz="1828800" hangingPunct="1">
                <a:spcBef>
                  <a:spcPts val="0"/>
                </a:spcBef>
              </a:pPr>
              <a:r>
                <a:rPr lang="zh-CN" altLang="en-US" b="1" kern="1200" spc="-60" dirty="0">
                  <a:solidFill>
                    <a:srgbClr val="5B9BD5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微软雅黑" panose="020B0503020204020204" pitchFamily="34" charset="-122"/>
                </a:rPr>
                <a:t>环境搭建</a:t>
              </a:r>
              <a:endParaRPr lang="zh-CN" altLang="en-US" b="1" kern="1200" spc="-60" dirty="0">
                <a:solidFill>
                  <a:srgbClr val="5B9BD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1313422" y="4693410"/>
            <a:ext cx="2008083" cy="948957"/>
            <a:chOff x="3976191" y="2722228"/>
            <a:chExt cx="2008083" cy="948957"/>
          </a:xfrm>
        </p:grpSpPr>
        <p:sp>
          <p:nvSpPr>
            <p:cNvPr id="110" name="Rectangle 12"/>
            <p:cNvSpPr/>
            <p:nvPr>
              <p:custDataLst>
                <p:tags r:id="rId8"/>
              </p:custDataLst>
            </p:nvPr>
          </p:nvSpPr>
          <p:spPr>
            <a:xfrm>
              <a:off x="3976191" y="2722228"/>
              <a:ext cx="1931124" cy="948957"/>
            </a:xfrm>
            <a:prstGeom prst="rect">
              <a:avLst/>
            </a:prstGeom>
            <a:gradFill flip="none" rotWithShape="1">
              <a:gsLst>
                <a:gs pos="0">
                  <a:srgbClr val="00243A">
                    <a:lumMod val="5000"/>
                    <a:lumOff val="95000"/>
                  </a:srgbClr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ln w="12700">
              <a:gradFill flip="none" rotWithShape="1">
                <a:gsLst>
                  <a:gs pos="0">
                    <a:srgbClr val="00243A">
                      <a:lumMod val="5000"/>
                      <a:lumOff val="95000"/>
                      <a:alpha val="0"/>
                    </a:srgbClr>
                  </a:gs>
                  <a:gs pos="100000">
                    <a:srgbClr val="4676D6"/>
                  </a:gs>
                </a:gsLst>
                <a:lin ang="10680000" scaled="0"/>
                <a:tileRect/>
              </a:gradFill>
            </a:ln>
          </p:spPr>
          <p:txBody>
            <a:bodyPr wrap="square" lIns="0" tIns="0" rIns="0" bIns="0" anchor="ctr">
              <a:noAutofit/>
            </a:bodyPr>
            <a:lstStyle/>
            <a:p>
              <a:pPr algn="ctr" defTabSz="1828800" hangingPunct="1">
                <a:spcBef>
                  <a:spcPts val="0"/>
                </a:spcBef>
              </a:pPr>
              <a:endParaRPr lang="zh-CN" altLang="en-US" sz="4800" b="1" kern="1200" spc="-60" dirty="0">
                <a:solidFill>
                  <a:srgbClr val="4676D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pic>
          <p:nvPicPr>
            <p:cNvPr id="111" name="图形 23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087603" y="2876079"/>
              <a:ext cx="682906" cy="682906"/>
            </a:xfrm>
            <a:prstGeom prst="rect">
              <a:avLst/>
            </a:prstGeom>
          </p:spPr>
        </p:pic>
        <p:sp>
          <p:nvSpPr>
            <p:cNvPr id="112" name="文本框 111"/>
            <p:cNvSpPr txBox="1"/>
            <p:nvPr>
              <p:custDataLst>
                <p:tags r:id="rId10"/>
              </p:custDataLst>
            </p:nvPr>
          </p:nvSpPr>
          <p:spPr>
            <a:xfrm>
              <a:off x="4770509" y="3032866"/>
              <a:ext cx="1213765" cy="369332"/>
            </a:xfrm>
            <a:prstGeom prst="rect">
              <a:avLst/>
            </a:prstGeom>
          </p:spPr>
          <p:txBody>
            <a:bodyPr wrap="square"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lstStyle/>
            <a:p>
              <a:pPr defTabSz="1828800" hangingPunct="1">
                <a:spcBef>
                  <a:spcPts val="0"/>
                </a:spcBef>
              </a:pPr>
              <a:r>
                <a:rPr lang="zh-CN" altLang="en-US" b="1" kern="1200" spc="-60" dirty="0">
                  <a:solidFill>
                    <a:srgbClr val="5B9BD5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微软雅黑" panose="020B0503020204020204" pitchFamily="34" charset="-122"/>
                </a:rPr>
                <a:t>数据集成</a:t>
              </a:r>
              <a:endParaRPr lang="zh-CN" altLang="en-US" b="1" kern="1200" spc="-60" dirty="0">
                <a:solidFill>
                  <a:srgbClr val="5B9BD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319801" y="3701370"/>
            <a:ext cx="2008083" cy="948957"/>
            <a:chOff x="3976191" y="2722228"/>
            <a:chExt cx="2008083" cy="948957"/>
          </a:xfrm>
        </p:grpSpPr>
        <p:sp>
          <p:nvSpPr>
            <p:cNvPr id="114" name="Rectangle 12"/>
            <p:cNvSpPr/>
            <p:nvPr>
              <p:custDataLst>
                <p:tags r:id="rId11"/>
              </p:custDataLst>
            </p:nvPr>
          </p:nvSpPr>
          <p:spPr>
            <a:xfrm>
              <a:off x="3976191" y="2722228"/>
              <a:ext cx="1931124" cy="948957"/>
            </a:xfrm>
            <a:prstGeom prst="rect">
              <a:avLst/>
            </a:prstGeom>
            <a:gradFill flip="none" rotWithShape="1">
              <a:gsLst>
                <a:gs pos="0">
                  <a:srgbClr val="00243A">
                    <a:lumMod val="5000"/>
                    <a:lumOff val="95000"/>
                  </a:srgbClr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ln w="12700">
              <a:gradFill flip="none" rotWithShape="1">
                <a:gsLst>
                  <a:gs pos="0">
                    <a:srgbClr val="00243A">
                      <a:lumMod val="5000"/>
                      <a:lumOff val="95000"/>
                      <a:alpha val="0"/>
                    </a:srgbClr>
                  </a:gs>
                  <a:gs pos="100000">
                    <a:srgbClr val="4676D6"/>
                  </a:gs>
                </a:gsLst>
                <a:lin ang="10680000" scaled="0"/>
                <a:tileRect/>
              </a:gradFill>
            </a:ln>
          </p:spPr>
          <p:txBody>
            <a:bodyPr wrap="square" lIns="0" tIns="0" rIns="0" bIns="0" anchor="ctr">
              <a:noAutofit/>
            </a:bodyPr>
            <a:lstStyle/>
            <a:p>
              <a:pPr algn="ctr" defTabSz="1828800" hangingPunct="1">
                <a:spcBef>
                  <a:spcPts val="0"/>
                </a:spcBef>
              </a:pPr>
              <a:endParaRPr lang="zh-CN" altLang="en-US" sz="4800" b="1" kern="1200" spc="-60" dirty="0">
                <a:solidFill>
                  <a:srgbClr val="4676D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pic>
          <p:nvPicPr>
            <p:cNvPr id="115" name="图形 23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087603" y="2876079"/>
              <a:ext cx="682906" cy="682906"/>
            </a:xfrm>
            <a:prstGeom prst="rect">
              <a:avLst/>
            </a:prstGeom>
          </p:spPr>
        </p:pic>
        <p:sp>
          <p:nvSpPr>
            <p:cNvPr id="116" name="文本框 115"/>
            <p:cNvSpPr txBox="1"/>
            <p:nvPr>
              <p:custDataLst>
                <p:tags r:id="rId13"/>
              </p:custDataLst>
            </p:nvPr>
          </p:nvSpPr>
          <p:spPr>
            <a:xfrm>
              <a:off x="4770509" y="3032866"/>
              <a:ext cx="1213765" cy="369332"/>
            </a:xfrm>
            <a:prstGeom prst="rect">
              <a:avLst/>
            </a:prstGeom>
          </p:spPr>
          <p:txBody>
            <a:bodyPr wrap="square"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lstStyle/>
            <a:p>
              <a:pPr defTabSz="1828800" hangingPunct="1">
                <a:spcBef>
                  <a:spcPts val="0"/>
                </a:spcBef>
              </a:pPr>
              <a:r>
                <a:rPr lang="zh-CN" altLang="en-US" b="1" spc="-60" dirty="0">
                  <a:solidFill>
                    <a:srgbClr val="5B9BD5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微软雅黑" panose="020B0503020204020204" pitchFamily="34" charset="-122"/>
                </a:rPr>
                <a:t>应用开发</a:t>
              </a:r>
              <a:endParaRPr lang="zh-CN" altLang="en-US" b="1" kern="1200" spc="-60" dirty="0">
                <a:solidFill>
                  <a:srgbClr val="5B9BD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1319801" y="2709330"/>
            <a:ext cx="2008083" cy="948957"/>
            <a:chOff x="3976191" y="2722228"/>
            <a:chExt cx="2008083" cy="948957"/>
          </a:xfrm>
        </p:grpSpPr>
        <p:sp>
          <p:nvSpPr>
            <p:cNvPr id="118" name="Rectangle 12"/>
            <p:cNvSpPr/>
            <p:nvPr>
              <p:custDataLst>
                <p:tags r:id="rId14"/>
              </p:custDataLst>
            </p:nvPr>
          </p:nvSpPr>
          <p:spPr>
            <a:xfrm>
              <a:off x="3976191" y="2722228"/>
              <a:ext cx="1931124" cy="948957"/>
            </a:xfrm>
            <a:prstGeom prst="rect">
              <a:avLst/>
            </a:prstGeom>
            <a:gradFill flip="none" rotWithShape="1">
              <a:gsLst>
                <a:gs pos="0">
                  <a:srgbClr val="00243A">
                    <a:lumMod val="5000"/>
                    <a:lumOff val="95000"/>
                  </a:srgbClr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ln w="12700">
              <a:gradFill flip="none" rotWithShape="1">
                <a:gsLst>
                  <a:gs pos="0">
                    <a:srgbClr val="00243A">
                      <a:lumMod val="5000"/>
                      <a:lumOff val="95000"/>
                      <a:alpha val="0"/>
                    </a:srgbClr>
                  </a:gs>
                  <a:gs pos="100000">
                    <a:srgbClr val="4676D6"/>
                  </a:gs>
                </a:gsLst>
                <a:lin ang="10680000" scaled="0"/>
                <a:tileRect/>
              </a:gradFill>
            </a:ln>
          </p:spPr>
          <p:txBody>
            <a:bodyPr wrap="square" lIns="0" tIns="0" rIns="0" bIns="0" anchor="ctr">
              <a:noAutofit/>
            </a:bodyPr>
            <a:lstStyle/>
            <a:p>
              <a:pPr algn="ctr" defTabSz="1828800" hangingPunct="1">
                <a:spcBef>
                  <a:spcPts val="0"/>
                </a:spcBef>
              </a:pPr>
              <a:endParaRPr lang="zh-CN" altLang="en-US" sz="4800" b="1" kern="1200" spc="-60" dirty="0">
                <a:solidFill>
                  <a:srgbClr val="4676D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pic>
          <p:nvPicPr>
            <p:cNvPr id="119" name="图形 23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087603" y="2876079"/>
              <a:ext cx="682906" cy="682906"/>
            </a:xfrm>
            <a:prstGeom prst="rect">
              <a:avLst/>
            </a:prstGeom>
          </p:spPr>
        </p:pic>
        <p:sp>
          <p:nvSpPr>
            <p:cNvPr id="120" name="文本框 119"/>
            <p:cNvSpPr txBox="1"/>
            <p:nvPr>
              <p:custDataLst>
                <p:tags r:id="rId16"/>
              </p:custDataLst>
            </p:nvPr>
          </p:nvSpPr>
          <p:spPr>
            <a:xfrm>
              <a:off x="4770509" y="3032866"/>
              <a:ext cx="1213765" cy="368300"/>
            </a:xfrm>
            <a:prstGeom prst="rect">
              <a:avLst/>
            </a:prstGeom>
          </p:spPr>
          <p:txBody>
            <a:bodyPr wrap="square"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lstStyle/>
            <a:p>
              <a:pPr defTabSz="1828800" hangingPunct="1">
                <a:spcBef>
                  <a:spcPts val="0"/>
                </a:spcBef>
              </a:pPr>
              <a:r>
                <a:rPr lang="zh-CN" altLang="en-US" b="1" spc="-60" dirty="0">
                  <a:solidFill>
                    <a:srgbClr val="5B9BD5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微软雅黑" panose="020B0503020204020204" pitchFamily="34" charset="-122"/>
                </a:rPr>
                <a:t>流程开发</a:t>
              </a:r>
              <a:endParaRPr lang="zh-CN" altLang="en-US" b="1" kern="1200" spc="-60" dirty="0">
                <a:solidFill>
                  <a:srgbClr val="5B9BD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1320124" y="1717290"/>
            <a:ext cx="2008083" cy="948957"/>
            <a:chOff x="3976191" y="2722228"/>
            <a:chExt cx="2008083" cy="948957"/>
          </a:xfrm>
        </p:grpSpPr>
        <p:sp>
          <p:nvSpPr>
            <p:cNvPr id="122" name="Rectangle 12"/>
            <p:cNvSpPr/>
            <p:nvPr>
              <p:custDataLst>
                <p:tags r:id="rId17"/>
              </p:custDataLst>
            </p:nvPr>
          </p:nvSpPr>
          <p:spPr>
            <a:xfrm>
              <a:off x="3976191" y="2722228"/>
              <a:ext cx="1931124" cy="948957"/>
            </a:xfrm>
            <a:prstGeom prst="rect">
              <a:avLst/>
            </a:prstGeom>
            <a:gradFill flip="none" rotWithShape="1">
              <a:gsLst>
                <a:gs pos="0">
                  <a:srgbClr val="00243A">
                    <a:lumMod val="5000"/>
                    <a:lumOff val="95000"/>
                  </a:srgbClr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ln w="12700">
              <a:gradFill flip="none" rotWithShape="1">
                <a:gsLst>
                  <a:gs pos="0">
                    <a:srgbClr val="00243A">
                      <a:lumMod val="5000"/>
                      <a:lumOff val="95000"/>
                      <a:alpha val="0"/>
                    </a:srgbClr>
                  </a:gs>
                  <a:gs pos="100000">
                    <a:srgbClr val="4676D6"/>
                  </a:gs>
                </a:gsLst>
                <a:lin ang="10680000" scaled="0"/>
                <a:tileRect/>
              </a:gradFill>
            </a:ln>
          </p:spPr>
          <p:txBody>
            <a:bodyPr wrap="square" lIns="0" tIns="0" rIns="0" bIns="0" anchor="ctr">
              <a:noAutofit/>
            </a:bodyPr>
            <a:lstStyle/>
            <a:p>
              <a:pPr algn="ctr" defTabSz="1828800" hangingPunct="1">
                <a:spcBef>
                  <a:spcPts val="0"/>
                </a:spcBef>
              </a:pPr>
              <a:endParaRPr lang="zh-CN" altLang="en-US" sz="4800" b="1" kern="1200" spc="-60" dirty="0">
                <a:solidFill>
                  <a:srgbClr val="4676D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pic>
          <p:nvPicPr>
            <p:cNvPr id="123" name="图形 23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087603" y="2876079"/>
              <a:ext cx="682906" cy="682906"/>
            </a:xfrm>
            <a:prstGeom prst="rect">
              <a:avLst/>
            </a:prstGeom>
          </p:spPr>
        </p:pic>
        <p:sp>
          <p:nvSpPr>
            <p:cNvPr id="124" name="文本框 123"/>
            <p:cNvSpPr txBox="1"/>
            <p:nvPr>
              <p:custDataLst>
                <p:tags r:id="rId19"/>
              </p:custDataLst>
            </p:nvPr>
          </p:nvSpPr>
          <p:spPr>
            <a:xfrm>
              <a:off x="4770509" y="3032866"/>
              <a:ext cx="1213765" cy="368300"/>
            </a:xfrm>
            <a:prstGeom prst="rect">
              <a:avLst/>
            </a:prstGeom>
          </p:spPr>
          <p:txBody>
            <a:bodyPr wrap="square"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lstStyle/>
            <a:p>
              <a:pPr defTabSz="1828800" hangingPunct="1">
                <a:spcBef>
                  <a:spcPts val="0"/>
                </a:spcBef>
              </a:pPr>
              <a:r>
                <a:rPr lang="zh-CN" altLang="en-US" b="1" kern="1200" spc="-60" dirty="0">
                  <a:solidFill>
                    <a:srgbClr val="5B9BD5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微软雅黑" panose="020B0503020204020204" pitchFamily="34" charset="-122"/>
                </a:rPr>
                <a:t>角色梳理</a:t>
              </a:r>
              <a:endParaRPr lang="zh-CN" altLang="en-US" b="1" kern="1200" spc="-60" dirty="0">
                <a:solidFill>
                  <a:srgbClr val="5B9BD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25" name="组合 124"/>
          <p:cNvGrpSpPr/>
          <p:nvPr/>
        </p:nvGrpSpPr>
        <p:grpSpPr>
          <a:xfrm>
            <a:off x="1313422" y="725250"/>
            <a:ext cx="2008083" cy="948957"/>
            <a:chOff x="3976191" y="2722228"/>
            <a:chExt cx="2008083" cy="948957"/>
          </a:xfrm>
        </p:grpSpPr>
        <p:sp>
          <p:nvSpPr>
            <p:cNvPr id="126" name="Rectangle 12"/>
            <p:cNvSpPr/>
            <p:nvPr>
              <p:custDataLst>
                <p:tags r:id="rId20"/>
              </p:custDataLst>
            </p:nvPr>
          </p:nvSpPr>
          <p:spPr>
            <a:xfrm>
              <a:off x="3976191" y="2722228"/>
              <a:ext cx="1931124" cy="948957"/>
            </a:xfrm>
            <a:prstGeom prst="rect">
              <a:avLst/>
            </a:prstGeom>
            <a:gradFill flip="none" rotWithShape="1">
              <a:gsLst>
                <a:gs pos="0">
                  <a:srgbClr val="00243A">
                    <a:lumMod val="5000"/>
                    <a:lumOff val="95000"/>
                  </a:srgbClr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ln w="12700">
              <a:gradFill flip="none" rotWithShape="1">
                <a:gsLst>
                  <a:gs pos="0">
                    <a:srgbClr val="00243A">
                      <a:lumMod val="5000"/>
                      <a:lumOff val="95000"/>
                      <a:alpha val="0"/>
                    </a:srgbClr>
                  </a:gs>
                  <a:gs pos="100000">
                    <a:srgbClr val="4676D6"/>
                  </a:gs>
                </a:gsLst>
                <a:lin ang="10680000" scaled="0"/>
                <a:tileRect/>
              </a:gradFill>
            </a:ln>
          </p:spPr>
          <p:txBody>
            <a:bodyPr wrap="square" lIns="0" tIns="0" rIns="0" bIns="0" anchor="ctr">
              <a:noAutofit/>
            </a:bodyPr>
            <a:lstStyle/>
            <a:p>
              <a:pPr algn="ctr" defTabSz="1828800" hangingPunct="1">
                <a:spcBef>
                  <a:spcPts val="0"/>
                </a:spcBef>
              </a:pPr>
              <a:endParaRPr lang="zh-CN" altLang="en-US" sz="4800" b="1" kern="1200" spc="-60" dirty="0">
                <a:solidFill>
                  <a:srgbClr val="4676D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pic>
          <p:nvPicPr>
            <p:cNvPr id="127" name="图形 23"/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087603" y="2876079"/>
              <a:ext cx="682906" cy="682906"/>
            </a:xfrm>
            <a:prstGeom prst="rect">
              <a:avLst/>
            </a:prstGeom>
          </p:spPr>
        </p:pic>
        <p:sp>
          <p:nvSpPr>
            <p:cNvPr id="128" name="文本框 127"/>
            <p:cNvSpPr txBox="1"/>
            <p:nvPr>
              <p:custDataLst>
                <p:tags r:id="rId22"/>
              </p:custDataLst>
            </p:nvPr>
          </p:nvSpPr>
          <p:spPr>
            <a:xfrm>
              <a:off x="4770509" y="3032866"/>
              <a:ext cx="1213765" cy="369332"/>
            </a:xfrm>
            <a:prstGeom prst="rect">
              <a:avLst/>
            </a:prstGeom>
          </p:spPr>
          <p:txBody>
            <a:bodyPr wrap="square"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lstStyle/>
            <a:p>
              <a:pPr defTabSz="1828800" hangingPunct="1">
                <a:spcBef>
                  <a:spcPts val="0"/>
                </a:spcBef>
              </a:pPr>
              <a:r>
                <a:rPr lang="zh-CN" altLang="en-US" b="1" spc="-60" dirty="0">
                  <a:solidFill>
                    <a:srgbClr val="5B9BD5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微软雅黑" panose="020B0503020204020204" pitchFamily="34" charset="-122"/>
                </a:rPr>
                <a:t>消息集成</a:t>
              </a:r>
              <a:endParaRPr lang="zh-CN" altLang="en-US" b="1" kern="1200" spc="-60" dirty="0">
                <a:solidFill>
                  <a:srgbClr val="5B9BD5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29" name="矩形 128"/>
          <p:cNvSpPr/>
          <p:nvPr/>
        </p:nvSpPr>
        <p:spPr>
          <a:xfrm>
            <a:off x="4731748" y="5764766"/>
            <a:ext cx="1119552" cy="805541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en-US" altLang="zh-CN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SIT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环境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30" name="矩形 129"/>
          <p:cNvSpPr/>
          <p:nvPr/>
        </p:nvSpPr>
        <p:spPr>
          <a:xfrm>
            <a:off x="5974114" y="5764767"/>
            <a:ext cx="1119552" cy="80554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en-US" altLang="zh-CN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UAT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环境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7216480" y="5757157"/>
            <a:ext cx="1119552" cy="805541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生产环境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33" name="Rectangle 42"/>
          <p:cNvSpPr/>
          <p:nvPr>
            <p:custDataLst>
              <p:tags r:id="rId23"/>
            </p:custDataLst>
          </p:nvPr>
        </p:nvSpPr>
        <p:spPr>
          <a:xfrm rot="10800000" flipH="1" flipV="1">
            <a:off x="8547451" y="5685450"/>
            <a:ext cx="3005922" cy="948957"/>
          </a:xfrm>
          <a:prstGeom prst="rect">
            <a:avLst/>
          </a:prstGeom>
          <a:solidFill>
            <a:schemeClr val="accent5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noAutofit/>
          </a:bodyPr>
          <a:lstStyle/>
          <a:p>
            <a:pPr algn="ctr" defTabSz="1828800"/>
            <a:endParaRPr lang="en-US" altLang="zh-CN" sz="2400" b="1" dirty="0" err="1">
              <a:solidFill>
                <a:srgbClr val="4676D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4" name="矩形 133"/>
          <p:cNvSpPr/>
          <p:nvPr/>
        </p:nvSpPr>
        <p:spPr>
          <a:xfrm>
            <a:off x="8653395" y="5764765"/>
            <a:ext cx="1352865" cy="805541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en-US" altLang="zh-CN" sz="14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gPaaS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测试环境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35" name="矩形 134"/>
          <p:cNvSpPr/>
          <p:nvPr/>
        </p:nvSpPr>
        <p:spPr>
          <a:xfrm>
            <a:off x="10105827" y="5764765"/>
            <a:ext cx="1352865" cy="805541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en-US" altLang="zh-CN" sz="14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gPaaS</a:t>
            </a:r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生产环境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36" name="箭头: 左 88"/>
          <p:cNvSpPr/>
          <p:nvPr/>
        </p:nvSpPr>
        <p:spPr>
          <a:xfrm>
            <a:off x="8439150" y="5996088"/>
            <a:ext cx="105944" cy="370115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Rectangle 42"/>
          <p:cNvSpPr/>
          <p:nvPr>
            <p:custDataLst>
              <p:tags r:id="rId24"/>
            </p:custDataLst>
          </p:nvPr>
        </p:nvSpPr>
        <p:spPr>
          <a:xfrm rot="10800000" flipH="1" flipV="1">
            <a:off x="3412423" y="4693410"/>
            <a:ext cx="5026727" cy="948957"/>
          </a:xfrm>
          <a:prstGeom prst="rect">
            <a:avLst/>
          </a:prstGeom>
          <a:solidFill>
            <a:schemeClr val="accent5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noAutofit/>
          </a:bodyPr>
          <a:lstStyle/>
          <a:p>
            <a:pPr algn="ctr" defTabSz="1828800" hangingPunct="1">
              <a:spcBef>
                <a:spcPts val="0"/>
              </a:spcBef>
            </a:pPr>
            <a:endParaRPr lang="en-US" altLang="zh-CN" sz="2400" b="1" kern="1200" dirty="0" err="1">
              <a:solidFill>
                <a:srgbClr val="4676D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45" name="矩形 144"/>
          <p:cNvSpPr/>
          <p:nvPr/>
        </p:nvSpPr>
        <p:spPr>
          <a:xfrm>
            <a:off x="3489382" y="4765117"/>
            <a:ext cx="1119552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人员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4731748" y="4765117"/>
            <a:ext cx="1119552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组织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51" name="矩形 150"/>
          <p:cNvSpPr/>
          <p:nvPr/>
        </p:nvSpPr>
        <p:spPr>
          <a:xfrm>
            <a:off x="5974114" y="4770445"/>
            <a:ext cx="1119552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客商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52" name="矩形 151"/>
          <p:cNvSpPr/>
          <p:nvPr/>
        </p:nvSpPr>
        <p:spPr>
          <a:xfrm>
            <a:off x="7216480" y="4765117"/>
            <a:ext cx="1119552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en-US" altLang="zh-CN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……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53" name="Rectangle 42"/>
          <p:cNvSpPr/>
          <p:nvPr>
            <p:custDataLst>
              <p:tags r:id="rId25"/>
            </p:custDataLst>
          </p:nvPr>
        </p:nvSpPr>
        <p:spPr>
          <a:xfrm rot="10800000" flipH="1" flipV="1">
            <a:off x="8547451" y="4693410"/>
            <a:ext cx="3005922" cy="94895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noAutofit/>
          </a:bodyPr>
          <a:lstStyle/>
          <a:p>
            <a:pPr algn="ctr" defTabSz="1828800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主数据平台</a:t>
            </a:r>
            <a:endParaRPr lang="en-US" altLang="zh-CN" b="1" dirty="0" err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4" name="箭头: 左 136"/>
          <p:cNvSpPr/>
          <p:nvPr/>
        </p:nvSpPr>
        <p:spPr>
          <a:xfrm>
            <a:off x="8439150" y="5004048"/>
            <a:ext cx="105944" cy="370115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5" name="Rectangle 42"/>
          <p:cNvSpPr/>
          <p:nvPr>
            <p:custDataLst>
              <p:tags r:id="rId26"/>
            </p:custDataLst>
          </p:nvPr>
        </p:nvSpPr>
        <p:spPr>
          <a:xfrm rot="10800000" flipH="1" flipV="1">
            <a:off x="3412423" y="3699078"/>
            <a:ext cx="8140950" cy="948957"/>
          </a:xfrm>
          <a:prstGeom prst="rect">
            <a:avLst/>
          </a:prstGeom>
          <a:solidFill>
            <a:schemeClr val="accent5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noAutofit/>
          </a:bodyPr>
          <a:lstStyle/>
          <a:p>
            <a:pPr algn="ctr" defTabSz="1828800" hangingPunct="1">
              <a:spcBef>
                <a:spcPts val="0"/>
              </a:spcBef>
            </a:pPr>
            <a:endParaRPr lang="en-US" altLang="zh-CN" sz="2400" b="1" kern="1200" dirty="0" err="1">
              <a:solidFill>
                <a:srgbClr val="4676D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4601072" y="3767053"/>
            <a:ext cx="1250228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集团印章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  <a:p>
            <a:pPr algn="ctr" defTabSz="914400"/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PC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、移动端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57" name="矩形 156"/>
          <p:cNvSpPr/>
          <p:nvPr/>
        </p:nvSpPr>
        <p:spPr>
          <a:xfrm>
            <a:off x="5995967" y="3767053"/>
            <a:ext cx="1250228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投资理财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58" name="矩形 157"/>
          <p:cNvSpPr/>
          <p:nvPr/>
        </p:nvSpPr>
        <p:spPr>
          <a:xfrm>
            <a:off x="7390862" y="3774194"/>
            <a:ext cx="1250228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科研助手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  <a:p>
            <a:pPr algn="ctr" defTabSz="914400"/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PC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、移动端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59" name="矩形 158"/>
          <p:cNvSpPr/>
          <p:nvPr/>
        </p:nvSpPr>
        <p:spPr>
          <a:xfrm>
            <a:off x="8785757" y="3767053"/>
            <a:ext cx="1250227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行业库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10153095" y="3767053"/>
            <a:ext cx="1250226" cy="805542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人力绩效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61" name="文本框 160"/>
          <p:cNvSpPr txBox="1"/>
          <p:nvPr/>
        </p:nvSpPr>
        <p:spPr>
          <a:xfrm>
            <a:off x="3408096" y="3873508"/>
            <a:ext cx="1197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低代码开发平台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2" name="Rectangle 42"/>
          <p:cNvSpPr/>
          <p:nvPr>
            <p:custDataLst>
              <p:tags r:id="rId27"/>
            </p:custDataLst>
          </p:nvPr>
        </p:nvSpPr>
        <p:spPr>
          <a:xfrm rot="10800000" flipH="1" flipV="1">
            <a:off x="3414622" y="2704745"/>
            <a:ext cx="8140950" cy="948957"/>
          </a:xfrm>
          <a:prstGeom prst="rect">
            <a:avLst/>
          </a:prstGeom>
          <a:solidFill>
            <a:schemeClr val="accent5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noAutofit/>
          </a:bodyPr>
          <a:lstStyle/>
          <a:p>
            <a:pPr algn="ctr" defTabSz="1828800" hangingPunct="1">
              <a:spcBef>
                <a:spcPts val="0"/>
              </a:spcBef>
            </a:pPr>
            <a:endParaRPr lang="en-US" altLang="zh-CN" sz="2400" b="1" kern="1200" dirty="0" err="1">
              <a:solidFill>
                <a:srgbClr val="4676D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63" name="Rectangle 42"/>
          <p:cNvSpPr/>
          <p:nvPr>
            <p:custDataLst>
              <p:tags r:id="rId28"/>
            </p:custDataLst>
          </p:nvPr>
        </p:nvSpPr>
        <p:spPr>
          <a:xfrm rot="10800000" flipH="1" flipV="1">
            <a:off x="3414622" y="1717290"/>
            <a:ext cx="8140950" cy="948957"/>
          </a:xfrm>
          <a:prstGeom prst="rect">
            <a:avLst/>
          </a:prstGeom>
          <a:solidFill>
            <a:schemeClr val="accent5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noAutofit/>
          </a:bodyPr>
          <a:lstStyle/>
          <a:p>
            <a:pPr algn="ctr" defTabSz="1828800" hangingPunct="1">
              <a:spcBef>
                <a:spcPts val="0"/>
              </a:spcBef>
            </a:pPr>
            <a:endParaRPr lang="en-US" altLang="zh-CN" sz="2400" b="1" kern="1200" dirty="0" err="1">
              <a:solidFill>
                <a:srgbClr val="4676D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64" name="Rectangle 42"/>
          <p:cNvSpPr/>
          <p:nvPr>
            <p:custDataLst>
              <p:tags r:id="rId29"/>
            </p:custDataLst>
          </p:nvPr>
        </p:nvSpPr>
        <p:spPr>
          <a:xfrm rot="10800000" flipH="1" flipV="1">
            <a:off x="3414622" y="732122"/>
            <a:ext cx="8140950" cy="948957"/>
          </a:xfrm>
          <a:prstGeom prst="rect">
            <a:avLst/>
          </a:prstGeom>
          <a:solidFill>
            <a:schemeClr val="accent5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noAutofit/>
          </a:bodyPr>
          <a:lstStyle/>
          <a:p>
            <a:pPr algn="ctr" defTabSz="1828800" hangingPunct="1">
              <a:spcBef>
                <a:spcPts val="0"/>
              </a:spcBef>
            </a:pPr>
            <a:endParaRPr lang="en-US" altLang="zh-CN" sz="2400" b="1" kern="1200" dirty="0" err="1">
              <a:solidFill>
                <a:srgbClr val="4676D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65" name="矩形 164"/>
          <p:cNvSpPr/>
          <p:nvPr/>
        </p:nvSpPr>
        <p:spPr>
          <a:xfrm>
            <a:off x="3549015" y="276733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资金调拨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66" name="矩形 165"/>
          <p:cNvSpPr/>
          <p:nvPr/>
        </p:nvSpPr>
        <p:spPr>
          <a:xfrm>
            <a:off x="4608830" y="276733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投资理财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67" name="矩形 166"/>
          <p:cNvSpPr/>
          <p:nvPr/>
        </p:nvSpPr>
        <p:spPr>
          <a:xfrm>
            <a:off x="5673725" y="276733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客户拜访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68" name="矩形 167"/>
          <p:cNvSpPr/>
          <p:nvPr/>
        </p:nvSpPr>
        <p:spPr>
          <a:xfrm>
            <a:off x="6748145" y="276733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客户绑定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69" name="矩形 168"/>
          <p:cNvSpPr/>
          <p:nvPr/>
        </p:nvSpPr>
        <p:spPr>
          <a:xfrm>
            <a:off x="7813675" y="276733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服务商准入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0" name="矩形 169"/>
          <p:cNvSpPr/>
          <p:nvPr/>
        </p:nvSpPr>
        <p:spPr>
          <a:xfrm>
            <a:off x="8924925" y="276733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项目立项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1" name="矩形 170"/>
          <p:cNvSpPr/>
          <p:nvPr/>
        </p:nvSpPr>
        <p:spPr>
          <a:xfrm>
            <a:off x="10036175" y="2767330"/>
            <a:ext cx="136715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返利费用报销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2" name="矩形 171"/>
          <p:cNvSpPr/>
          <p:nvPr/>
        </p:nvSpPr>
        <p:spPr>
          <a:xfrm>
            <a:off x="3549015" y="316992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集团印章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3" name="矩形 172"/>
          <p:cNvSpPr/>
          <p:nvPr/>
        </p:nvSpPr>
        <p:spPr>
          <a:xfrm>
            <a:off x="4608830" y="316992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承兑开例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4" name="矩形 173"/>
          <p:cNvSpPr/>
          <p:nvPr/>
        </p:nvSpPr>
        <p:spPr>
          <a:xfrm>
            <a:off x="5673725" y="316992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承兑贴现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6748145" y="3169920"/>
            <a:ext cx="97218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绩效考核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6" name="矩形 175"/>
          <p:cNvSpPr/>
          <p:nvPr/>
        </p:nvSpPr>
        <p:spPr>
          <a:xfrm>
            <a:off x="7813675" y="3169920"/>
            <a:ext cx="136715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协议政策备案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7" name="矩形 176"/>
          <p:cNvSpPr/>
          <p:nvPr/>
        </p:nvSpPr>
        <p:spPr>
          <a:xfrm>
            <a:off x="9281160" y="3169920"/>
            <a:ext cx="1367155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返利金额确认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8" name="矩形 177"/>
          <p:cNvSpPr/>
          <p:nvPr/>
        </p:nvSpPr>
        <p:spPr>
          <a:xfrm>
            <a:off x="10717530" y="3169920"/>
            <a:ext cx="685800" cy="375920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.........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79" name="矩形 178"/>
          <p:cNvSpPr/>
          <p:nvPr/>
        </p:nvSpPr>
        <p:spPr>
          <a:xfrm>
            <a:off x="3549015" y="1805305"/>
            <a:ext cx="2446655" cy="748665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费控：累计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19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个权限角色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80" name="矩形 179"/>
          <p:cNvSpPr/>
          <p:nvPr/>
        </p:nvSpPr>
        <p:spPr>
          <a:xfrm>
            <a:off x="6338570" y="1805305"/>
            <a:ext cx="2447290" cy="748665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流向：累计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37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个权限角色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81" name="矩形 180"/>
          <p:cNvSpPr/>
          <p:nvPr/>
        </p:nvSpPr>
        <p:spPr>
          <a:xfrm>
            <a:off x="9114790" y="1805305"/>
            <a:ext cx="2263775" cy="748665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营销管理：累计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53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个权限角色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82" name="矩形 181"/>
          <p:cNvSpPr/>
          <p:nvPr/>
        </p:nvSpPr>
        <p:spPr>
          <a:xfrm>
            <a:off x="3549015" y="878840"/>
            <a:ext cx="1510665" cy="683895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企业微信</a:t>
            </a:r>
            <a:endParaRPr 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83" name="矩形 182"/>
          <p:cNvSpPr/>
          <p:nvPr/>
        </p:nvSpPr>
        <p:spPr>
          <a:xfrm>
            <a:off x="5673725" y="878840"/>
            <a:ext cx="1510665" cy="683895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飞书</a:t>
            </a:r>
            <a:endParaRPr 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84" name="矩形 183"/>
          <p:cNvSpPr/>
          <p:nvPr/>
        </p:nvSpPr>
        <p:spPr>
          <a:xfrm>
            <a:off x="7813675" y="878840"/>
            <a:ext cx="1510665" cy="683895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多终端处理</a:t>
            </a:r>
            <a:endParaRPr 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sp>
        <p:nvSpPr>
          <p:cNvPr id="185" name="矩形 184"/>
          <p:cNvSpPr/>
          <p:nvPr/>
        </p:nvSpPr>
        <p:spPr>
          <a:xfrm>
            <a:off x="9858375" y="878840"/>
            <a:ext cx="1520190" cy="683895"/>
          </a:xfrm>
          <a:prstGeom prst="rect">
            <a:avLst/>
          </a:prstGeom>
          <a:solidFill>
            <a:srgbClr val="22AAFE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p>
            <a:pPr algn="ctr" defTabSz="914400"/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黑体" panose="02010609060101010101" charset="-122"/>
              </a:rPr>
              <a:t>消息预警</a:t>
            </a:r>
            <a:endParaRPr 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黑体" panose="02010609060101010101" charset="-122"/>
            </a:endParaRPr>
          </a:p>
        </p:txBody>
      </p:sp>
      <p:grpSp>
        <p:nvGrpSpPr>
          <p:cNvPr id="186" name="组合 185"/>
          <p:cNvGrpSpPr/>
          <p:nvPr/>
        </p:nvGrpSpPr>
        <p:grpSpPr>
          <a:xfrm rot="0">
            <a:off x="271780" y="320675"/>
            <a:ext cx="514350" cy="388620"/>
            <a:chOff x="672879" y="333493"/>
            <a:chExt cx="721664" cy="545199"/>
          </a:xfrm>
        </p:grpSpPr>
        <p:sp>
          <p:nvSpPr>
            <p:cNvPr id="187" name="矩形: 圆角 2"/>
            <p:cNvSpPr/>
            <p:nvPr>
              <p:custDataLst>
                <p:tags r:id="rId30"/>
              </p:custDataLst>
            </p:nvPr>
          </p:nvSpPr>
          <p:spPr>
            <a:xfrm rot="2700000">
              <a:off x="672879" y="333493"/>
              <a:ext cx="545199" cy="545199"/>
            </a:xfrm>
            <a:prstGeom prst="roundRect">
              <a:avLst/>
            </a:prstGeom>
            <a:noFill/>
            <a:ln w="25400">
              <a:solidFill>
                <a:schemeClr val="accent5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88" name="矩形: 圆角 1"/>
            <p:cNvSpPr/>
            <p:nvPr>
              <p:custDataLst>
                <p:tags r:id="rId31"/>
              </p:custDataLst>
            </p:nvPr>
          </p:nvSpPr>
          <p:spPr>
            <a:xfrm rot="2700000">
              <a:off x="849344" y="333493"/>
              <a:ext cx="545199" cy="545199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pic>
        <p:nvPicPr>
          <p:cNvPr id="12" name="图片 11" descr="集团logo1"/>
          <p:cNvPicPr>
            <a:picLocks noChangeAspect="1"/>
          </p:cNvPicPr>
          <p:nvPr>
            <p:custDataLst>
              <p:tags r:id="rId32"/>
            </p:custDataLst>
          </p:nvPr>
        </p:nvPicPr>
        <p:blipFill>
          <a:blip r:embed="rId33"/>
          <a:stretch>
            <a:fillRect/>
          </a:stretch>
        </p:blipFill>
        <p:spPr>
          <a:xfrm>
            <a:off x="9073558" y="-156617"/>
            <a:ext cx="3118485" cy="975360"/>
          </a:xfrm>
          <a:prstGeom prst="rect">
            <a:avLst/>
          </a:prstGeom>
        </p:spPr>
      </p:pic>
    </p:spTree>
    <p:custDataLst>
      <p:tags r:id="rId3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 rot="16200000" flipH="1" flipV="1">
            <a:off x="-32457" y="32284"/>
            <a:ext cx="818511" cy="753948"/>
            <a:chOff x="-1" y="5442857"/>
            <a:chExt cx="2685144" cy="1415144"/>
          </a:xfrm>
        </p:grpSpPr>
        <p:sp>
          <p:nvSpPr>
            <p:cNvPr id="16" name="矩形 2"/>
            <p:cNvSpPr/>
            <p:nvPr/>
          </p:nvSpPr>
          <p:spPr>
            <a:xfrm>
              <a:off x="0" y="5442857"/>
              <a:ext cx="2685143" cy="1415144"/>
            </a:xfrm>
            <a:custGeom>
              <a:avLst/>
              <a:gdLst>
                <a:gd name="connsiteX0" fmla="*/ 0 w 2685143"/>
                <a:gd name="connsiteY0" fmla="*/ 0 h 1821544"/>
                <a:gd name="connsiteX1" fmla="*/ 2685143 w 2685143"/>
                <a:gd name="connsiteY1" fmla="*/ 0 h 1821544"/>
                <a:gd name="connsiteX2" fmla="*/ 2685143 w 2685143"/>
                <a:gd name="connsiteY2" fmla="*/ 1821544 h 1821544"/>
                <a:gd name="connsiteX3" fmla="*/ 0 w 2685143"/>
                <a:gd name="connsiteY3" fmla="*/ 1821544 h 1821544"/>
                <a:gd name="connsiteX4" fmla="*/ 0 w 2685143"/>
                <a:gd name="connsiteY4" fmla="*/ 0 h 1821544"/>
                <a:gd name="connsiteX0-1" fmla="*/ 0 w 2685143"/>
                <a:gd name="connsiteY0-2" fmla="*/ 0 h 1821544"/>
                <a:gd name="connsiteX1-3" fmla="*/ 2685143 w 2685143"/>
                <a:gd name="connsiteY1-4" fmla="*/ 1821544 h 1821544"/>
                <a:gd name="connsiteX2-5" fmla="*/ 0 w 2685143"/>
                <a:gd name="connsiteY2-6" fmla="*/ 1821544 h 1821544"/>
                <a:gd name="connsiteX3-7" fmla="*/ 0 w 2685143"/>
                <a:gd name="connsiteY3-8" fmla="*/ 0 h 1821544"/>
                <a:gd name="connsiteX0-9" fmla="*/ 0 w 2685143"/>
                <a:gd name="connsiteY0-10" fmla="*/ 0 h 1821544"/>
                <a:gd name="connsiteX1-11" fmla="*/ 2685143 w 2685143"/>
                <a:gd name="connsiteY1-12" fmla="*/ 1821544 h 1821544"/>
                <a:gd name="connsiteX2-13" fmla="*/ 0 w 2685143"/>
                <a:gd name="connsiteY2-14" fmla="*/ 1821544 h 1821544"/>
                <a:gd name="connsiteX3-15" fmla="*/ 0 w 2685143"/>
                <a:gd name="connsiteY3-16" fmla="*/ 0 h 1821544"/>
                <a:gd name="connsiteX0-17" fmla="*/ 0 w 2685143"/>
                <a:gd name="connsiteY0-18" fmla="*/ 0 h 1821544"/>
                <a:gd name="connsiteX1-19" fmla="*/ 2685143 w 2685143"/>
                <a:gd name="connsiteY1-20" fmla="*/ 1821544 h 1821544"/>
                <a:gd name="connsiteX2-21" fmla="*/ 0 w 2685143"/>
                <a:gd name="connsiteY2-22" fmla="*/ 1821544 h 1821544"/>
                <a:gd name="connsiteX3-23" fmla="*/ 0 w 2685143"/>
                <a:gd name="connsiteY3-24" fmla="*/ 0 h 1821544"/>
                <a:gd name="connsiteX0-25" fmla="*/ 0 w 2685143"/>
                <a:gd name="connsiteY0-26" fmla="*/ 0 h 1821544"/>
                <a:gd name="connsiteX1-27" fmla="*/ 2685143 w 2685143"/>
                <a:gd name="connsiteY1-28" fmla="*/ 1821544 h 1821544"/>
                <a:gd name="connsiteX2-29" fmla="*/ 0 w 2685143"/>
                <a:gd name="connsiteY2-30" fmla="*/ 1821544 h 1821544"/>
                <a:gd name="connsiteX3-31" fmla="*/ 0 w 2685143"/>
                <a:gd name="connsiteY3-32" fmla="*/ 0 h 1821544"/>
                <a:gd name="connsiteX0-33" fmla="*/ 0 w 2685143"/>
                <a:gd name="connsiteY0-34" fmla="*/ 0 h 1821544"/>
                <a:gd name="connsiteX1-35" fmla="*/ 2685143 w 2685143"/>
                <a:gd name="connsiteY1-36" fmla="*/ 1821544 h 1821544"/>
                <a:gd name="connsiteX2-37" fmla="*/ 0 w 2685143"/>
                <a:gd name="connsiteY2-38" fmla="*/ 1821544 h 1821544"/>
                <a:gd name="connsiteX3-39" fmla="*/ 0 w 2685143"/>
                <a:gd name="connsiteY3-40" fmla="*/ 0 h 1821544"/>
                <a:gd name="connsiteX0-41" fmla="*/ 0 w 2685143"/>
                <a:gd name="connsiteY0-42" fmla="*/ 0 h 1821544"/>
                <a:gd name="connsiteX1-43" fmla="*/ 2685143 w 2685143"/>
                <a:gd name="connsiteY1-44" fmla="*/ 1821544 h 1821544"/>
                <a:gd name="connsiteX2-45" fmla="*/ 0 w 2685143"/>
                <a:gd name="connsiteY2-46" fmla="*/ 1821544 h 1821544"/>
                <a:gd name="connsiteX3-47" fmla="*/ 0 w 2685143"/>
                <a:gd name="connsiteY3-48" fmla="*/ 0 h 1821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685143" h="1821544">
                  <a:moveTo>
                    <a:pt x="0" y="0"/>
                  </a:moveTo>
                  <a:cubicBezTo>
                    <a:pt x="1025676" y="418496"/>
                    <a:pt x="614439" y="1649791"/>
                    <a:pt x="2685143" y="1821544"/>
                  </a:cubicBezTo>
                  <a:lnTo>
                    <a:pt x="0" y="182154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81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2"/>
            <p:cNvSpPr/>
            <p:nvPr/>
          </p:nvSpPr>
          <p:spPr>
            <a:xfrm>
              <a:off x="-1" y="5936343"/>
              <a:ext cx="2685143" cy="921657"/>
            </a:xfrm>
            <a:custGeom>
              <a:avLst/>
              <a:gdLst>
                <a:gd name="connsiteX0" fmla="*/ 0 w 2685143"/>
                <a:gd name="connsiteY0" fmla="*/ 0 h 1821544"/>
                <a:gd name="connsiteX1" fmla="*/ 2685143 w 2685143"/>
                <a:gd name="connsiteY1" fmla="*/ 0 h 1821544"/>
                <a:gd name="connsiteX2" fmla="*/ 2685143 w 2685143"/>
                <a:gd name="connsiteY2" fmla="*/ 1821544 h 1821544"/>
                <a:gd name="connsiteX3" fmla="*/ 0 w 2685143"/>
                <a:gd name="connsiteY3" fmla="*/ 1821544 h 1821544"/>
                <a:gd name="connsiteX4" fmla="*/ 0 w 2685143"/>
                <a:gd name="connsiteY4" fmla="*/ 0 h 1821544"/>
                <a:gd name="connsiteX0-1" fmla="*/ 0 w 2685143"/>
                <a:gd name="connsiteY0-2" fmla="*/ 0 h 1821544"/>
                <a:gd name="connsiteX1-3" fmla="*/ 2685143 w 2685143"/>
                <a:gd name="connsiteY1-4" fmla="*/ 1821544 h 1821544"/>
                <a:gd name="connsiteX2-5" fmla="*/ 0 w 2685143"/>
                <a:gd name="connsiteY2-6" fmla="*/ 1821544 h 1821544"/>
                <a:gd name="connsiteX3-7" fmla="*/ 0 w 2685143"/>
                <a:gd name="connsiteY3-8" fmla="*/ 0 h 1821544"/>
                <a:gd name="connsiteX0-9" fmla="*/ 0 w 2685143"/>
                <a:gd name="connsiteY0-10" fmla="*/ 0 h 1821544"/>
                <a:gd name="connsiteX1-11" fmla="*/ 2685143 w 2685143"/>
                <a:gd name="connsiteY1-12" fmla="*/ 1821544 h 1821544"/>
                <a:gd name="connsiteX2-13" fmla="*/ 0 w 2685143"/>
                <a:gd name="connsiteY2-14" fmla="*/ 1821544 h 1821544"/>
                <a:gd name="connsiteX3-15" fmla="*/ 0 w 2685143"/>
                <a:gd name="connsiteY3-16" fmla="*/ 0 h 1821544"/>
                <a:gd name="connsiteX0-17" fmla="*/ 0 w 2685143"/>
                <a:gd name="connsiteY0-18" fmla="*/ 0 h 1821544"/>
                <a:gd name="connsiteX1-19" fmla="*/ 2685143 w 2685143"/>
                <a:gd name="connsiteY1-20" fmla="*/ 1821544 h 1821544"/>
                <a:gd name="connsiteX2-21" fmla="*/ 0 w 2685143"/>
                <a:gd name="connsiteY2-22" fmla="*/ 1821544 h 1821544"/>
                <a:gd name="connsiteX3-23" fmla="*/ 0 w 2685143"/>
                <a:gd name="connsiteY3-24" fmla="*/ 0 h 1821544"/>
                <a:gd name="connsiteX0-25" fmla="*/ 0 w 2685143"/>
                <a:gd name="connsiteY0-26" fmla="*/ 0 h 1821544"/>
                <a:gd name="connsiteX1-27" fmla="*/ 2685143 w 2685143"/>
                <a:gd name="connsiteY1-28" fmla="*/ 1821544 h 1821544"/>
                <a:gd name="connsiteX2-29" fmla="*/ 0 w 2685143"/>
                <a:gd name="connsiteY2-30" fmla="*/ 1821544 h 1821544"/>
                <a:gd name="connsiteX3-31" fmla="*/ 0 w 2685143"/>
                <a:gd name="connsiteY3-32" fmla="*/ 0 h 1821544"/>
                <a:gd name="connsiteX0-33" fmla="*/ 0 w 2685143"/>
                <a:gd name="connsiteY0-34" fmla="*/ 0 h 1821544"/>
                <a:gd name="connsiteX1-35" fmla="*/ 2685143 w 2685143"/>
                <a:gd name="connsiteY1-36" fmla="*/ 1821544 h 1821544"/>
                <a:gd name="connsiteX2-37" fmla="*/ 0 w 2685143"/>
                <a:gd name="connsiteY2-38" fmla="*/ 1821544 h 1821544"/>
                <a:gd name="connsiteX3-39" fmla="*/ 0 w 2685143"/>
                <a:gd name="connsiteY3-40" fmla="*/ 0 h 1821544"/>
                <a:gd name="connsiteX0-41" fmla="*/ 0 w 2685143"/>
                <a:gd name="connsiteY0-42" fmla="*/ 0 h 1821544"/>
                <a:gd name="connsiteX1-43" fmla="*/ 2685143 w 2685143"/>
                <a:gd name="connsiteY1-44" fmla="*/ 1821544 h 1821544"/>
                <a:gd name="connsiteX2-45" fmla="*/ 0 w 2685143"/>
                <a:gd name="connsiteY2-46" fmla="*/ 1821544 h 1821544"/>
                <a:gd name="connsiteX3-47" fmla="*/ 0 w 2685143"/>
                <a:gd name="connsiteY3-48" fmla="*/ 0 h 1821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685143" h="1821544">
                  <a:moveTo>
                    <a:pt x="0" y="0"/>
                  </a:moveTo>
                  <a:cubicBezTo>
                    <a:pt x="1025676" y="418496"/>
                    <a:pt x="614439" y="1649791"/>
                    <a:pt x="2685143" y="1821544"/>
                  </a:cubicBezTo>
                  <a:lnTo>
                    <a:pt x="0" y="182154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00">
                  <a:schemeClr val="bg1"/>
                </a:gs>
                <a:gs pos="4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8" name="图片 17" descr="集团logo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073558" y="228"/>
            <a:ext cx="3118485" cy="975360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 rot="16200000">
            <a:off x="11282240" y="5948236"/>
            <a:ext cx="1005838" cy="813684"/>
            <a:chOff x="-1" y="5442857"/>
            <a:chExt cx="2685144" cy="1415144"/>
          </a:xfrm>
        </p:grpSpPr>
        <p:sp>
          <p:nvSpPr>
            <p:cNvPr id="20" name="矩形 2"/>
            <p:cNvSpPr/>
            <p:nvPr/>
          </p:nvSpPr>
          <p:spPr>
            <a:xfrm>
              <a:off x="0" y="5442857"/>
              <a:ext cx="2685143" cy="1415144"/>
            </a:xfrm>
            <a:custGeom>
              <a:avLst/>
              <a:gdLst>
                <a:gd name="connsiteX0" fmla="*/ 0 w 2685143"/>
                <a:gd name="connsiteY0" fmla="*/ 0 h 1821544"/>
                <a:gd name="connsiteX1" fmla="*/ 2685143 w 2685143"/>
                <a:gd name="connsiteY1" fmla="*/ 0 h 1821544"/>
                <a:gd name="connsiteX2" fmla="*/ 2685143 w 2685143"/>
                <a:gd name="connsiteY2" fmla="*/ 1821544 h 1821544"/>
                <a:gd name="connsiteX3" fmla="*/ 0 w 2685143"/>
                <a:gd name="connsiteY3" fmla="*/ 1821544 h 1821544"/>
                <a:gd name="connsiteX4" fmla="*/ 0 w 2685143"/>
                <a:gd name="connsiteY4" fmla="*/ 0 h 1821544"/>
                <a:gd name="connsiteX0-1" fmla="*/ 0 w 2685143"/>
                <a:gd name="connsiteY0-2" fmla="*/ 0 h 1821544"/>
                <a:gd name="connsiteX1-3" fmla="*/ 2685143 w 2685143"/>
                <a:gd name="connsiteY1-4" fmla="*/ 1821544 h 1821544"/>
                <a:gd name="connsiteX2-5" fmla="*/ 0 w 2685143"/>
                <a:gd name="connsiteY2-6" fmla="*/ 1821544 h 1821544"/>
                <a:gd name="connsiteX3-7" fmla="*/ 0 w 2685143"/>
                <a:gd name="connsiteY3-8" fmla="*/ 0 h 1821544"/>
                <a:gd name="connsiteX0-9" fmla="*/ 0 w 2685143"/>
                <a:gd name="connsiteY0-10" fmla="*/ 0 h 1821544"/>
                <a:gd name="connsiteX1-11" fmla="*/ 2685143 w 2685143"/>
                <a:gd name="connsiteY1-12" fmla="*/ 1821544 h 1821544"/>
                <a:gd name="connsiteX2-13" fmla="*/ 0 w 2685143"/>
                <a:gd name="connsiteY2-14" fmla="*/ 1821544 h 1821544"/>
                <a:gd name="connsiteX3-15" fmla="*/ 0 w 2685143"/>
                <a:gd name="connsiteY3-16" fmla="*/ 0 h 1821544"/>
                <a:gd name="connsiteX0-17" fmla="*/ 0 w 2685143"/>
                <a:gd name="connsiteY0-18" fmla="*/ 0 h 1821544"/>
                <a:gd name="connsiteX1-19" fmla="*/ 2685143 w 2685143"/>
                <a:gd name="connsiteY1-20" fmla="*/ 1821544 h 1821544"/>
                <a:gd name="connsiteX2-21" fmla="*/ 0 w 2685143"/>
                <a:gd name="connsiteY2-22" fmla="*/ 1821544 h 1821544"/>
                <a:gd name="connsiteX3-23" fmla="*/ 0 w 2685143"/>
                <a:gd name="connsiteY3-24" fmla="*/ 0 h 1821544"/>
                <a:gd name="connsiteX0-25" fmla="*/ 0 w 2685143"/>
                <a:gd name="connsiteY0-26" fmla="*/ 0 h 1821544"/>
                <a:gd name="connsiteX1-27" fmla="*/ 2685143 w 2685143"/>
                <a:gd name="connsiteY1-28" fmla="*/ 1821544 h 1821544"/>
                <a:gd name="connsiteX2-29" fmla="*/ 0 w 2685143"/>
                <a:gd name="connsiteY2-30" fmla="*/ 1821544 h 1821544"/>
                <a:gd name="connsiteX3-31" fmla="*/ 0 w 2685143"/>
                <a:gd name="connsiteY3-32" fmla="*/ 0 h 1821544"/>
                <a:gd name="connsiteX0-33" fmla="*/ 0 w 2685143"/>
                <a:gd name="connsiteY0-34" fmla="*/ 0 h 1821544"/>
                <a:gd name="connsiteX1-35" fmla="*/ 2685143 w 2685143"/>
                <a:gd name="connsiteY1-36" fmla="*/ 1821544 h 1821544"/>
                <a:gd name="connsiteX2-37" fmla="*/ 0 w 2685143"/>
                <a:gd name="connsiteY2-38" fmla="*/ 1821544 h 1821544"/>
                <a:gd name="connsiteX3-39" fmla="*/ 0 w 2685143"/>
                <a:gd name="connsiteY3-40" fmla="*/ 0 h 1821544"/>
                <a:gd name="connsiteX0-41" fmla="*/ 0 w 2685143"/>
                <a:gd name="connsiteY0-42" fmla="*/ 0 h 1821544"/>
                <a:gd name="connsiteX1-43" fmla="*/ 2685143 w 2685143"/>
                <a:gd name="connsiteY1-44" fmla="*/ 1821544 h 1821544"/>
                <a:gd name="connsiteX2-45" fmla="*/ 0 w 2685143"/>
                <a:gd name="connsiteY2-46" fmla="*/ 1821544 h 1821544"/>
                <a:gd name="connsiteX3-47" fmla="*/ 0 w 2685143"/>
                <a:gd name="connsiteY3-48" fmla="*/ 0 h 1821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685143" h="1821544">
                  <a:moveTo>
                    <a:pt x="0" y="0"/>
                  </a:moveTo>
                  <a:cubicBezTo>
                    <a:pt x="1025676" y="418496"/>
                    <a:pt x="614439" y="1649791"/>
                    <a:pt x="2685143" y="1821544"/>
                  </a:cubicBezTo>
                  <a:lnTo>
                    <a:pt x="0" y="182154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81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矩形 2"/>
            <p:cNvSpPr/>
            <p:nvPr/>
          </p:nvSpPr>
          <p:spPr>
            <a:xfrm>
              <a:off x="-1" y="5936343"/>
              <a:ext cx="2685143" cy="921657"/>
            </a:xfrm>
            <a:custGeom>
              <a:avLst/>
              <a:gdLst>
                <a:gd name="connsiteX0" fmla="*/ 0 w 2685143"/>
                <a:gd name="connsiteY0" fmla="*/ 0 h 1821544"/>
                <a:gd name="connsiteX1" fmla="*/ 2685143 w 2685143"/>
                <a:gd name="connsiteY1" fmla="*/ 0 h 1821544"/>
                <a:gd name="connsiteX2" fmla="*/ 2685143 w 2685143"/>
                <a:gd name="connsiteY2" fmla="*/ 1821544 h 1821544"/>
                <a:gd name="connsiteX3" fmla="*/ 0 w 2685143"/>
                <a:gd name="connsiteY3" fmla="*/ 1821544 h 1821544"/>
                <a:gd name="connsiteX4" fmla="*/ 0 w 2685143"/>
                <a:gd name="connsiteY4" fmla="*/ 0 h 1821544"/>
                <a:gd name="connsiteX0-1" fmla="*/ 0 w 2685143"/>
                <a:gd name="connsiteY0-2" fmla="*/ 0 h 1821544"/>
                <a:gd name="connsiteX1-3" fmla="*/ 2685143 w 2685143"/>
                <a:gd name="connsiteY1-4" fmla="*/ 1821544 h 1821544"/>
                <a:gd name="connsiteX2-5" fmla="*/ 0 w 2685143"/>
                <a:gd name="connsiteY2-6" fmla="*/ 1821544 h 1821544"/>
                <a:gd name="connsiteX3-7" fmla="*/ 0 w 2685143"/>
                <a:gd name="connsiteY3-8" fmla="*/ 0 h 1821544"/>
                <a:gd name="connsiteX0-9" fmla="*/ 0 w 2685143"/>
                <a:gd name="connsiteY0-10" fmla="*/ 0 h 1821544"/>
                <a:gd name="connsiteX1-11" fmla="*/ 2685143 w 2685143"/>
                <a:gd name="connsiteY1-12" fmla="*/ 1821544 h 1821544"/>
                <a:gd name="connsiteX2-13" fmla="*/ 0 w 2685143"/>
                <a:gd name="connsiteY2-14" fmla="*/ 1821544 h 1821544"/>
                <a:gd name="connsiteX3-15" fmla="*/ 0 w 2685143"/>
                <a:gd name="connsiteY3-16" fmla="*/ 0 h 1821544"/>
                <a:gd name="connsiteX0-17" fmla="*/ 0 w 2685143"/>
                <a:gd name="connsiteY0-18" fmla="*/ 0 h 1821544"/>
                <a:gd name="connsiteX1-19" fmla="*/ 2685143 w 2685143"/>
                <a:gd name="connsiteY1-20" fmla="*/ 1821544 h 1821544"/>
                <a:gd name="connsiteX2-21" fmla="*/ 0 w 2685143"/>
                <a:gd name="connsiteY2-22" fmla="*/ 1821544 h 1821544"/>
                <a:gd name="connsiteX3-23" fmla="*/ 0 w 2685143"/>
                <a:gd name="connsiteY3-24" fmla="*/ 0 h 1821544"/>
                <a:gd name="connsiteX0-25" fmla="*/ 0 w 2685143"/>
                <a:gd name="connsiteY0-26" fmla="*/ 0 h 1821544"/>
                <a:gd name="connsiteX1-27" fmla="*/ 2685143 w 2685143"/>
                <a:gd name="connsiteY1-28" fmla="*/ 1821544 h 1821544"/>
                <a:gd name="connsiteX2-29" fmla="*/ 0 w 2685143"/>
                <a:gd name="connsiteY2-30" fmla="*/ 1821544 h 1821544"/>
                <a:gd name="connsiteX3-31" fmla="*/ 0 w 2685143"/>
                <a:gd name="connsiteY3-32" fmla="*/ 0 h 1821544"/>
                <a:gd name="connsiteX0-33" fmla="*/ 0 w 2685143"/>
                <a:gd name="connsiteY0-34" fmla="*/ 0 h 1821544"/>
                <a:gd name="connsiteX1-35" fmla="*/ 2685143 w 2685143"/>
                <a:gd name="connsiteY1-36" fmla="*/ 1821544 h 1821544"/>
                <a:gd name="connsiteX2-37" fmla="*/ 0 w 2685143"/>
                <a:gd name="connsiteY2-38" fmla="*/ 1821544 h 1821544"/>
                <a:gd name="connsiteX3-39" fmla="*/ 0 w 2685143"/>
                <a:gd name="connsiteY3-40" fmla="*/ 0 h 1821544"/>
                <a:gd name="connsiteX0-41" fmla="*/ 0 w 2685143"/>
                <a:gd name="connsiteY0-42" fmla="*/ 0 h 1821544"/>
                <a:gd name="connsiteX1-43" fmla="*/ 2685143 w 2685143"/>
                <a:gd name="connsiteY1-44" fmla="*/ 1821544 h 1821544"/>
                <a:gd name="connsiteX2-45" fmla="*/ 0 w 2685143"/>
                <a:gd name="connsiteY2-46" fmla="*/ 1821544 h 1821544"/>
                <a:gd name="connsiteX3-47" fmla="*/ 0 w 2685143"/>
                <a:gd name="connsiteY3-48" fmla="*/ 0 h 18215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685143" h="1821544">
                  <a:moveTo>
                    <a:pt x="0" y="0"/>
                  </a:moveTo>
                  <a:cubicBezTo>
                    <a:pt x="1025676" y="418496"/>
                    <a:pt x="614439" y="1649791"/>
                    <a:pt x="2685143" y="1821544"/>
                  </a:cubicBezTo>
                  <a:lnTo>
                    <a:pt x="0" y="182154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00">
                  <a:schemeClr val="bg1"/>
                </a:gs>
                <a:gs pos="4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" name="圆角矩形 205"/>
          <p:cNvSpPr/>
          <p:nvPr/>
        </p:nvSpPr>
        <p:spPr>
          <a:xfrm>
            <a:off x="7802945" y="978711"/>
            <a:ext cx="4105721" cy="4004515"/>
          </a:xfrm>
          <a:prstGeom prst="roundRect">
            <a:avLst>
              <a:gd name="adj" fmla="val 6265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9" name="流程图: 联系 6"/>
          <p:cNvSpPr/>
          <p:nvPr/>
        </p:nvSpPr>
        <p:spPr>
          <a:xfrm>
            <a:off x="108871" y="3137220"/>
            <a:ext cx="3026308" cy="2003728"/>
          </a:xfrm>
          <a:prstGeom prst="flowChartConnector">
            <a:avLst/>
          </a:prstGeom>
          <a:solidFill>
            <a:schemeClr val="bg2">
              <a:lumMod val="75000"/>
            </a:schemeClr>
          </a:solidFill>
          <a:ln w="3175" cap="flat" cmpd="sng" algn="ctr">
            <a:solidFill>
              <a:srgbClr val="6633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endParaRPr lang="zh-CN" altLang="en-US" sz="2400" kern="0">
              <a:solidFill>
                <a:prstClr val="white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2224427" y="3929930"/>
            <a:ext cx="711347" cy="651508"/>
            <a:chOff x="903627" y="2792915"/>
            <a:chExt cx="894226" cy="640769"/>
          </a:xfrm>
        </p:grpSpPr>
        <p:grpSp>
          <p:nvGrpSpPr>
            <p:cNvPr id="31" name="组合 30"/>
            <p:cNvGrpSpPr/>
            <p:nvPr/>
          </p:nvGrpSpPr>
          <p:grpSpPr>
            <a:xfrm>
              <a:off x="1136821" y="2792915"/>
              <a:ext cx="396035" cy="444072"/>
              <a:chOff x="1478160" y="3701554"/>
              <a:chExt cx="451988" cy="602663"/>
            </a:xfrm>
          </p:grpSpPr>
          <p:sp>
            <p:nvSpPr>
              <p:cNvPr id="32" name="流程图: 延期 3"/>
              <p:cNvSpPr/>
              <p:nvPr/>
            </p:nvSpPr>
            <p:spPr>
              <a:xfrm rot="16200000">
                <a:off x="1545736" y="3919806"/>
                <a:ext cx="316835" cy="451988"/>
              </a:xfrm>
              <a:prstGeom prst="flowChartDelay">
                <a:avLst/>
              </a:prstGeom>
              <a:solidFill>
                <a:srgbClr val="24BEBC"/>
              </a:solidFill>
              <a:ln w="635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33" name="等腰三角形 17"/>
              <p:cNvSpPr/>
              <p:nvPr/>
            </p:nvSpPr>
            <p:spPr>
              <a:xfrm rot="10800000">
                <a:off x="1609299" y="3989586"/>
                <a:ext cx="178845" cy="115756"/>
              </a:xfrm>
              <a:prstGeom prst="triangle">
                <a:avLst/>
              </a:prstGeom>
              <a:solidFill>
                <a:sysClr val="window" lastClr="FFFFFF"/>
              </a:solidFill>
              <a:ln w="635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1534113" y="3701554"/>
                <a:ext cx="334954" cy="317184"/>
              </a:xfrm>
              <a:prstGeom prst="ellipse">
                <a:avLst/>
              </a:prstGeom>
              <a:solidFill>
                <a:srgbClr val="24BEBC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</p:grpSp>
        <p:sp>
          <p:nvSpPr>
            <p:cNvPr id="35" name="矩形 34"/>
            <p:cNvSpPr/>
            <p:nvPr/>
          </p:nvSpPr>
          <p:spPr>
            <a:xfrm>
              <a:off x="903627" y="3271253"/>
              <a:ext cx="894226" cy="162431"/>
            </a:xfrm>
            <a:prstGeom prst="rect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600" kern="0" dirty="0">
                  <a:solidFill>
                    <a:schemeClr val="bg1"/>
                  </a:solidFill>
                  <a:latin typeface="汉仪颜楷简" panose="00020600040101010101" charset="-122"/>
                  <a:ea typeface="汉仪颜楷简" panose="00020600040101010101" charset="-122"/>
                </a:rPr>
                <a:t>用户</a:t>
              </a:r>
              <a:endParaRPr lang="zh-CN" altLang="en-US" sz="146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577650" y="3844025"/>
            <a:ext cx="985373" cy="685496"/>
            <a:chOff x="425620" y="1596281"/>
            <a:chExt cx="739030" cy="514122"/>
          </a:xfrm>
        </p:grpSpPr>
        <p:grpSp>
          <p:nvGrpSpPr>
            <p:cNvPr id="49" name="组合 48"/>
            <p:cNvGrpSpPr/>
            <p:nvPr/>
          </p:nvGrpSpPr>
          <p:grpSpPr>
            <a:xfrm>
              <a:off x="570657" y="1596281"/>
              <a:ext cx="407710" cy="351911"/>
              <a:chOff x="570657" y="1596281"/>
              <a:chExt cx="407710" cy="351911"/>
            </a:xfrm>
          </p:grpSpPr>
          <p:sp>
            <p:nvSpPr>
              <p:cNvPr id="50" name="流程图: 延期 23"/>
              <p:cNvSpPr/>
              <p:nvPr/>
            </p:nvSpPr>
            <p:spPr>
              <a:xfrm rot="16200000">
                <a:off x="684416" y="1705153"/>
                <a:ext cx="162586" cy="191686"/>
              </a:xfrm>
              <a:prstGeom prst="flowChartDelay">
                <a:avLst/>
              </a:prstGeom>
              <a:solidFill>
                <a:srgbClr val="24BEBC"/>
              </a:solidFill>
              <a:ln w="635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51" name="等腰三角形 24"/>
              <p:cNvSpPr/>
              <p:nvPr/>
            </p:nvSpPr>
            <p:spPr>
              <a:xfrm rot="10800000">
                <a:off x="719059" y="1721638"/>
                <a:ext cx="83432" cy="65341"/>
              </a:xfrm>
              <a:prstGeom prst="triangle">
                <a:avLst/>
              </a:prstGeom>
              <a:solidFill>
                <a:sysClr val="window" lastClr="FFFFFF"/>
              </a:solidFill>
              <a:ln w="635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692821" y="1596281"/>
                <a:ext cx="142054" cy="147968"/>
              </a:xfrm>
              <a:prstGeom prst="ellipse">
                <a:avLst/>
              </a:prstGeom>
              <a:solidFill>
                <a:srgbClr val="24BEBC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53" name="流程图: 延期 26"/>
              <p:cNvSpPr/>
              <p:nvPr/>
            </p:nvSpPr>
            <p:spPr>
              <a:xfrm rot="16200000">
                <a:off x="585207" y="1771056"/>
                <a:ext cx="162586" cy="191686"/>
              </a:xfrm>
              <a:prstGeom prst="flowChartDelay">
                <a:avLst/>
              </a:prstGeom>
              <a:solidFill>
                <a:srgbClr val="24BEBC"/>
              </a:solidFill>
              <a:ln w="635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54" name="等腰三角形 27"/>
              <p:cNvSpPr/>
              <p:nvPr/>
            </p:nvSpPr>
            <p:spPr>
              <a:xfrm rot="10800000">
                <a:off x="623709" y="1790566"/>
                <a:ext cx="83432" cy="65341"/>
              </a:xfrm>
              <a:prstGeom prst="triangle">
                <a:avLst/>
              </a:prstGeom>
              <a:solidFill>
                <a:sysClr val="window" lastClr="FFFFFF"/>
              </a:solidFill>
              <a:ln w="635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601329" y="1658652"/>
                <a:ext cx="142054" cy="147968"/>
              </a:xfrm>
              <a:prstGeom prst="ellipse">
                <a:avLst/>
              </a:prstGeom>
              <a:solidFill>
                <a:srgbClr val="24BEBC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56" name="流程图: 延期 29"/>
              <p:cNvSpPr/>
              <p:nvPr/>
            </p:nvSpPr>
            <p:spPr>
              <a:xfrm rot="16200000">
                <a:off x="801231" y="1771056"/>
                <a:ext cx="162586" cy="191686"/>
              </a:xfrm>
              <a:prstGeom prst="flowChartDelay">
                <a:avLst/>
              </a:prstGeom>
              <a:solidFill>
                <a:srgbClr val="24BEBC"/>
              </a:solidFill>
              <a:ln w="635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57" name="等腰三角形 30"/>
              <p:cNvSpPr/>
              <p:nvPr/>
            </p:nvSpPr>
            <p:spPr>
              <a:xfrm rot="10800000">
                <a:off x="839733" y="1790566"/>
                <a:ext cx="83432" cy="65341"/>
              </a:xfrm>
              <a:prstGeom prst="triangle">
                <a:avLst/>
              </a:prstGeom>
              <a:solidFill>
                <a:sysClr val="window" lastClr="FFFFFF"/>
              </a:solidFill>
              <a:ln w="635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811037" y="1661574"/>
                <a:ext cx="142054" cy="147968"/>
              </a:xfrm>
              <a:prstGeom prst="ellipse">
                <a:avLst/>
              </a:prstGeom>
              <a:solidFill>
                <a:srgbClr val="24BEBC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prstClr val="white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</p:grpSp>
        <p:sp>
          <p:nvSpPr>
            <p:cNvPr id="59" name="矩形 58"/>
            <p:cNvSpPr/>
            <p:nvPr/>
          </p:nvSpPr>
          <p:spPr>
            <a:xfrm>
              <a:off x="425620" y="2009546"/>
              <a:ext cx="739030" cy="100857"/>
            </a:xfrm>
            <a:prstGeom prst="rect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600" kern="0" dirty="0">
                  <a:solidFill>
                    <a:schemeClr val="bg1"/>
                  </a:solidFill>
                  <a:latin typeface="汉仪颜楷简" panose="00020600040101010101" charset="-122"/>
                  <a:ea typeface="汉仪颜楷简" panose="00020600040101010101" charset="-122"/>
                  <a:sym typeface="汉仪颜楷简" panose="00020600040101010101" charset="-122"/>
                </a:rPr>
                <a:t>用户组</a:t>
              </a:r>
              <a:endParaRPr lang="zh-CN" altLang="en-US" sz="1600" kern="0" dirty="0">
                <a:solidFill>
                  <a:schemeClr val="bg1"/>
                </a:solidFill>
                <a:latin typeface="汉仪颜楷简" panose="00020600040101010101" charset="-122"/>
                <a:ea typeface="汉仪颜楷简" panose="00020600040101010101" charset="-122"/>
                <a:sym typeface="汉仪颜楷简" panose="00020600040101010101" charset="-122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478059" y="3302437"/>
            <a:ext cx="2482959" cy="1766091"/>
            <a:chOff x="3830915" y="2905526"/>
            <a:chExt cx="1350820" cy="857041"/>
          </a:xfrm>
        </p:grpSpPr>
        <p:sp>
          <p:nvSpPr>
            <p:cNvPr id="61" name="流程图: 联系 6"/>
            <p:cNvSpPr/>
            <p:nvPr/>
          </p:nvSpPr>
          <p:spPr>
            <a:xfrm>
              <a:off x="3830915" y="2905526"/>
              <a:ext cx="1350820" cy="857041"/>
            </a:xfrm>
            <a:prstGeom prst="flowChartConnector">
              <a:avLst/>
            </a:prstGeom>
            <a:solidFill>
              <a:srgbClr val="FFC000"/>
            </a:solidFill>
            <a:ln w="3175" cap="flat" cmpd="sng" algn="ctr">
              <a:solidFill>
                <a:srgbClr val="6633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prstClr val="white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3876537" y="3119392"/>
              <a:ext cx="527864" cy="419278"/>
              <a:chOff x="3169919" y="2687656"/>
              <a:chExt cx="527864" cy="419278"/>
            </a:xfrm>
          </p:grpSpPr>
          <p:sp>
            <p:nvSpPr>
              <p:cNvPr id="63" name="流程图: 联系 7"/>
              <p:cNvSpPr/>
              <p:nvPr/>
            </p:nvSpPr>
            <p:spPr>
              <a:xfrm>
                <a:off x="3198769" y="2687656"/>
                <a:ext cx="470047" cy="419278"/>
              </a:xfrm>
              <a:prstGeom prst="flowChartConnector">
                <a:avLst/>
              </a:prstGeom>
              <a:solidFill>
                <a:srgbClr val="92D050"/>
              </a:solidFill>
              <a:ln w="3175" cap="flat" cmpd="sng" algn="ctr">
                <a:solidFill>
                  <a:srgbClr val="E7E6E6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>
                  <a:solidFill>
                    <a:schemeClr val="bg1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64" name="圆角矩形 42"/>
              <p:cNvSpPr/>
              <p:nvPr/>
            </p:nvSpPr>
            <p:spPr>
              <a:xfrm>
                <a:off x="3169919" y="2782820"/>
                <a:ext cx="527864" cy="226212"/>
              </a:xfrm>
              <a:prstGeom prst="roundRect">
                <a:avLst/>
              </a:prstGeom>
              <a:noFill/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r>
                  <a:rPr lang="zh-CN" altLang="en-US" sz="1335" kern="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业务角色</a:t>
                </a:r>
                <a:endPara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65" name="组合 64"/>
            <p:cNvGrpSpPr/>
            <p:nvPr/>
          </p:nvGrpSpPr>
          <p:grpSpPr>
            <a:xfrm>
              <a:off x="4651222" y="3120654"/>
              <a:ext cx="527864" cy="419278"/>
              <a:chOff x="3912800" y="2728673"/>
              <a:chExt cx="527864" cy="419278"/>
            </a:xfrm>
          </p:grpSpPr>
          <p:sp>
            <p:nvSpPr>
              <p:cNvPr id="66" name="流程图: 联系 7"/>
              <p:cNvSpPr/>
              <p:nvPr/>
            </p:nvSpPr>
            <p:spPr>
              <a:xfrm>
                <a:off x="3939567" y="2728673"/>
                <a:ext cx="470047" cy="419278"/>
              </a:xfrm>
              <a:prstGeom prst="flowChartConnector">
                <a:avLst/>
              </a:prstGeom>
              <a:solidFill>
                <a:srgbClr val="92D050"/>
              </a:solidFill>
              <a:ln w="3175" cap="flat" cmpd="sng" algn="ctr">
                <a:solidFill>
                  <a:srgbClr val="E7E6E6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endParaRPr lang="zh-CN" altLang="en-US" sz="2400" kern="0" dirty="0">
                  <a:solidFill>
                    <a:schemeClr val="bg1"/>
                  </a:solidFill>
                  <a:latin typeface="等线" panose="02010600030101010101" charset="-122"/>
                  <a:ea typeface="等线" panose="02010600030101010101" charset="-122"/>
                </a:endParaRPr>
              </a:p>
            </p:txBody>
          </p:sp>
          <p:sp>
            <p:nvSpPr>
              <p:cNvPr id="67" name="圆角矩形 44"/>
              <p:cNvSpPr/>
              <p:nvPr/>
            </p:nvSpPr>
            <p:spPr>
              <a:xfrm>
                <a:off x="3912800" y="2823837"/>
                <a:ext cx="527864" cy="226212"/>
              </a:xfrm>
              <a:prstGeom prst="roundRect">
                <a:avLst/>
              </a:prstGeom>
              <a:noFill/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219200">
                  <a:defRPr/>
                </a:pPr>
                <a:r>
                  <a:rPr lang="zh-CN" altLang="en-US" sz="1335" kern="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通用角色</a:t>
                </a:r>
                <a:endPara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68" name="圆角矩形 47"/>
            <p:cNvSpPr/>
            <p:nvPr/>
          </p:nvSpPr>
          <p:spPr>
            <a:xfrm>
              <a:off x="4242393" y="2905526"/>
              <a:ext cx="527864" cy="248833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600" kern="0" dirty="0">
                  <a:solidFill>
                    <a:schemeClr val="bg1"/>
                  </a:solidFill>
                  <a:latin typeface="汉仪颜楷简" panose="00020600040101010101" charset="-122"/>
                  <a:ea typeface="汉仪颜楷简" panose="00020600040101010101" charset="-122"/>
                </a:rPr>
                <a:t>角色</a:t>
              </a:r>
              <a:endParaRPr lang="zh-CN" altLang="en-US" sz="16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69" name="直接箭头连接符 13"/>
            <p:cNvCxnSpPr/>
            <p:nvPr/>
          </p:nvCxnSpPr>
          <p:spPr>
            <a:xfrm flipV="1">
              <a:off x="4357597" y="3341997"/>
              <a:ext cx="324000" cy="1762"/>
            </a:xfrm>
            <a:prstGeom prst="straightConnector1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800000"/>
              <a:headEnd type="arrow" w="med" len="med"/>
              <a:tailEnd type="none" w="med" len="med"/>
            </a:ln>
            <a:effectLst/>
          </p:spPr>
        </p:cxnSp>
      </p:grpSp>
      <p:sp>
        <p:nvSpPr>
          <p:cNvPr id="70" name="圆角矩形 81"/>
          <p:cNvSpPr/>
          <p:nvPr/>
        </p:nvSpPr>
        <p:spPr>
          <a:xfrm>
            <a:off x="1290047" y="4668620"/>
            <a:ext cx="703819" cy="331777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600" kern="0" dirty="0">
                <a:solidFill>
                  <a:schemeClr val="bg1"/>
                </a:solidFill>
                <a:latin typeface="汉仪颜楷简" panose="00020600040101010101" charset="-122"/>
                <a:ea typeface="汉仪颜楷简" panose="00020600040101010101" charset="-122"/>
              </a:rPr>
              <a:t>用户</a:t>
            </a:r>
            <a:endParaRPr lang="zh-CN" altLang="en-US" sz="16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1" name="直接箭头连接符 34"/>
          <p:cNvCxnSpPr/>
          <p:nvPr/>
        </p:nvCxnSpPr>
        <p:spPr>
          <a:xfrm>
            <a:off x="1412336" y="4121950"/>
            <a:ext cx="929299" cy="10799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dash"/>
            <a:miter lim="800000"/>
            <a:headEnd type="arrow" w="med" len="med"/>
            <a:tailEnd type="none" w="med" len="med"/>
          </a:ln>
          <a:effectLst/>
        </p:spPr>
      </p:cxnSp>
      <p:cxnSp>
        <p:nvCxnSpPr>
          <p:cNvPr id="72" name="直接箭头连接符 20"/>
          <p:cNvCxnSpPr/>
          <p:nvPr/>
        </p:nvCxnSpPr>
        <p:spPr>
          <a:xfrm>
            <a:off x="2814588" y="4384747"/>
            <a:ext cx="1680000" cy="0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73" name="圆角矩形 90"/>
          <p:cNvSpPr/>
          <p:nvPr/>
        </p:nvSpPr>
        <p:spPr>
          <a:xfrm>
            <a:off x="3221574" y="4455521"/>
            <a:ext cx="1262413" cy="331777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</a:rPr>
              <a:t>用户</a:t>
            </a:r>
            <a:endParaRPr lang="zh-CN" altLang="en-US" sz="1335" kern="0" dirty="0">
              <a:latin typeface="汉仪黑方简" panose="00020600040101010101" charset="-122"/>
              <a:ea typeface="汉仪黑方简" panose="00020600040101010101" charset="-122"/>
            </a:endParaRPr>
          </a:p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</a:rPr>
              <a:t>分配角色</a:t>
            </a:r>
            <a:endParaRPr lang="zh-CN" altLang="en-US" sz="1335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9" name="直接箭头连接符 20"/>
          <p:cNvCxnSpPr/>
          <p:nvPr/>
        </p:nvCxnSpPr>
        <p:spPr>
          <a:xfrm>
            <a:off x="2803987" y="4133469"/>
            <a:ext cx="1680000" cy="0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80" name="圆角矩形 92"/>
          <p:cNvSpPr/>
          <p:nvPr/>
        </p:nvSpPr>
        <p:spPr>
          <a:xfrm>
            <a:off x="3288261" y="3821614"/>
            <a:ext cx="1107836" cy="227740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</a:rPr>
              <a:t>角色赋权</a:t>
            </a:r>
            <a:endParaRPr lang="zh-CN" altLang="en-US" sz="1335" kern="0" dirty="0">
              <a:latin typeface="汉仪黑方简" panose="00020600040101010101" charset="-122"/>
              <a:ea typeface="汉仪黑方简" panose="00020600040101010101" charset="-122"/>
            </a:endParaRPr>
          </a:p>
        </p:txBody>
      </p:sp>
      <p:sp>
        <p:nvSpPr>
          <p:cNvPr id="81" name="圆角矩形 99"/>
          <p:cNvSpPr/>
          <p:nvPr/>
        </p:nvSpPr>
        <p:spPr>
          <a:xfrm>
            <a:off x="6540531" y="5487440"/>
            <a:ext cx="1262413" cy="331777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</a:rPr>
              <a:t>组织</a:t>
            </a:r>
            <a:endParaRPr lang="zh-CN" altLang="en-US" sz="1335" kern="0" dirty="0">
              <a:latin typeface="汉仪黑方简" panose="00020600040101010101" charset="-122"/>
              <a:ea typeface="汉仪黑方简" panose="00020600040101010101" charset="-122"/>
            </a:endParaRPr>
          </a:p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</a:rPr>
              <a:t>分配角色</a:t>
            </a:r>
            <a:endParaRPr lang="zh-CN" altLang="en-US" sz="1335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2" name="组合 81"/>
          <p:cNvGrpSpPr/>
          <p:nvPr/>
        </p:nvGrpSpPr>
        <p:grpSpPr>
          <a:xfrm>
            <a:off x="9346000" y="2532443"/>
            <a:ext cx="1008000" cy="864000"/>
            <a:chOff x="3153138" y="2706145"/>
            <a:chExt cx="527864" cy="442686"/>
          </a:xfrm>
        </p:grpSpPr>
        <p:sp>
          <p:nvSpPr>
            <p:cNvPr id="83" name="流程图: 联系 7"/>
            <p:cNvSpPr/>
            <p:nvPr/>
          </p:nvSpPr>
          <p:spPr>
            <a:xfrm>
              <a:off x="3198770" y="2706145"/>
              <a:ext cx="447113" cy="442686"/>
            </a:xfrm>
            <a:prstGeom prst="flowChartConnector">
              <a:avLst/>
            </a:prstGeom>
            <a:solidFill>
              <a:srgbClr val="FFC000"/>
            </a:solidFill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84" name="圆角矩形 112"/>
            <p:cNvSpPr/>
            <p:nvPr/>
          </p:nvSpPr>
          <p:spPr>
            <a:xfrm>
              <a:off x="3153138" y="2808002"/>
              <a:ext cx="527864" cy="226212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业务对象</a:t>
              </a:r>
              <a:endParaRPr lang="zh-CN" altLang="en-US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10801911" y="2530288"/>
            <a:ext cx="1008000" cy="864000"/>
            <a:chOff x="3904959" y="2728673"/>
            <a:chExt cx="527864" cy="442686"/>
          </a:xfrm>
        </p:grpSpPr>
        <p:sp>
          <p:nvSpPr>
            <p:cNvPr id="86" name="流程图: 联系 7"/>
            <p:cNvSpPr/>
            <p:nvPr/>
          </p:nvSpPr>
          <p:spPr>
            <a:xfrm>
              <a:off x="3939567" y="2728673"/>
              <a:ext cx="447113" cy="442686"/>
            </a:xfrm>
            <a:prstGeom prst="flowChartConnector">
              <a:avLst/>
            </a:prstGeom>
            <a:solidFill>
              <a:srgbClr val="FFC000"/>
            </a:solidFill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87" name="圆角矩形 110"/>
            <p:cNvSpPr/>
            <p:nvPr/>
          </p:nvSpPr>
          <p:spPr>
            <a:xfrm>
              <a:off x="3904959" y="2838672"/>
              <a:ext cx="527864" cy="226212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功能权限</a:t>
              </a:r>
              <a:endParaRPr lang="en-US" altLang="zh-CN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8" name="圆角矩形 106"/>
          <p:cNvSpPr/>
          <p:nvPr/>
        </p:nvSpPr>
        <p:spPr>
          <a:xfrm>
            <a:off x="7740025" y="4413285"/>
            <a:ext cx="970273" cy="512767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600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权限</a:t>
            </a:r>
            <a:endParaRPr lang="zh-CN" altLang="en-US" sz="16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9" name="直接箭头连接符 13"/>
          <p:cNvCxnSpPr/>
          <p:nvPr/>
        </p:nvCxnSpPr>
        <p:spPr>
          <a:xfrm flipV="1">
            <a:off x="10268894" y="2958237"/>
            <a:ext cx="595548" cy="3631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90" name="圆角矩形 108"/>
          <p:cNvSpPr/>
          <p:nvPr/>
        </p:nvSpPr>
        <p:spPr>
          <a:xfrm>
            <a:off x="9838880" y="3038365"/>
            <a:ext cx="1527245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业务</a:t>
            </a:r>
            <a:endParaRPr lang="en-US" altLang="zh-CN" sz="1265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</a:t>
            </a:r>
            <a:endParaRPr lang="zh-CN" altLang="en-US" sz="1265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1" name="组合 90"/>
          <p:cNvGrpSpPr/>
          <p:nvPr/>
        </p:nvGrpSpPr>
        <p:grpSpPr>
          <a:xfrm>
            <a:off x="9420336" y="4029939"/>
            <a:ext cx="1008000" cy="864000"/>
            <a:chOff x="3153138" y="2706145"/>
            <a:chExt cx="527864" cy="442686"/>
          </a:xfrm>
        </p:grpSpPr>
        <p:sp>
          <p:nvSpPr>
            <p:cNvPr id="92" name="流程图: 联系 7"/>
            <p:cNvSpPr/>
            <p:nvPr/>
          </p:nvSpPr>
          <p:spPr>
            <a:xfrm>
              <a:off x="3198770" y="2706145"/>
              <a:ext cx="447113" cy="442686"/>
            </a:xfrm>
            <a:prstGeom prst="flowChartConnector">
              <a:avLst/>
            </a:prstGeom>
            <a:solidFill>
              <a:srgbClr val="FFC000"/>
            </a:solidFill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93" name="圆角矩形 116"/>
            <p:cNvSpPr/>
            <p:nvPr/>
          </p:nvSpPr>
          <p:spPr>
            <a:xfrm>
              <a:off x="3153138" y="2808002"/>
              <a:ext cx="527864" cy="226212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字段</a:t>
              </a:r>
              <a:endParaRPr lang="en-US" altLang="zh-CN" sz="133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defTabSz="1219200">
                <a:defRPr/>
              </a:pPr>
              <a:r>
                <a:rPr lang="zh-CN" altLang="en-US" sz="1335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权限</a:t>
              </a:r>
              <a:endParaRPr lang="zh-CN" altLang="en-US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7802943" y="2530289"/>
            <a:ext cx="1008000" cy="864000"/>
            <a:chOff x="3153138" y="2706145"/>
            <a:chExt cx="527864" cy="442686"/>
          </a:xfrm>
        </p:grpSpPr>
        <p:sp>
          <p:nvSpPr>
            <p:cNvPr id="95" name="流程图: 联系 7"/>
            <p:cNvSpPr/>
            <p:nvPr/>
          </p:nvSpPr>
          <p:spPr>
            <a:xfrm>
              <a:off x="3198770" y="2706145"/>
              <a:ext cx="447113" cy="442686"/>
            </a:xfrm>
            <a:prstGeom prst="flowChartConnector">
              <a:avLst/>
            </a:prstGeom>
            <a:solidFill>
              <a:srgbClr val="FFC000"/>
            </a:solidFill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96" name="圆角矩形 119"/>
            <p:cNvSpPr/>
            <p:nvPr/>
          </p:nvSpPr>
          <p:spPr>
            <a:xfrm>
              <a:off x="3153138" y="2808002"/>
              <a:ext cx="527864" cy="226212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</a:t>
              </a:r>
              <a:endParaRPr lang="en-US" altLang="zh-CN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defTabSz="1219200"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规则方案</a:t>
              </a:r>
              <a:endParaRPr lang="zh-CN" altLang="en-US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7" name="圆角矩形 120"/>
          <p:cNvSpPr/>
          <p:nvPr/>
        </p:nvSpPr>
        <p:spPr>
          <a:xfrm>
            <a:off x="9860083" y="2600599"/>
            <a:ext cx="1527245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管控</a:t>
            </a:r>
            <a:endParaRPr lang="zh-CN" altLang="en-US" sz="1265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8" name="直接箭头连接符 13"/>
          <p:cNvCxnSpPr/>
          <p:nvPr/>
        </p:nvCxnSpPr>
        <p:spPr>
          <a:xfrm>
            <a:off x="9921823" y="3408311"/>
            <a:ext cx="0" cy="624000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99" name="圆角矩形 122"/>
          <p:cNvSpPr/>
          <p:nvPr/>
        </p:nvSpPr>
        <p:spPr>
          <a:xfrm>
            <a:off x="9288881" y="3641583"/>
            <a:ext cx="763623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查看</a:t>
            </a:r>
            <a:endParaRPr lang="en-US" altLang="zh-CN" sz="1265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编辑</a:t>
            </a:r>
            <a:endParaRPr lang="zh-CN" altLang="en-US" sz="1265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圆角矩形 123"/>
          <p:cNvSpPr/>
          <p:nvPr/>
        </p:nvSpPr>
        <p:spPr>
          <a:xfrm>
            <a:off x="9782241" y="3615789"/>
            <a:ext cx="763623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字段</a:t>
            </a:r>
            <a:endParaRPr lang="zh-CN" altLang="en-US" sz="1265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1" name="直接箭头连接符 13"/>
          <p:cNvCxnSpPr/>
          <p:nvPr/>
        </p:nvCxnSpPr>
        <p:spPr>
          <a:xfrm>
            <a:off x="9828641" y="1976599"/>
            <a:ext cx="0" cy="576000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102" name="圆角矩形 125"/>
          <p:cNvSpPr/>
          <p:nvPr/>
        </p:nvSpPr>
        <p:spPr>
          <a:xfrm>
            <a:off x="8291731" y="2563201"/>
            <a:ext cx="1527245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过滤</a:t>
            </a:r>
            <a:endParaRPr lang="en-US" altLang="zh-CN" sz="1265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数据行</a:t>
            </a:r>
            <a:endParaRPr lang="en-US" altLang="zh-CN" sz="1265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圆角矩形 126"/>
          <p:cNvSpPr/>
          <p:nvPr/>
        </p:nvSpPr>
        <p:spPr>
          <a:xfrm>
            <a:off x="8761334" y="2001598"/>
            <a:ext cx="1527245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en-US" altLang="zh-CN" sz="126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F7/</a:t>
            </a:r>
            <a:r>
              <a:rPr lang="zh-CN" altLang="en-US" sz="126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列表</a:t>
            </a:r>
            <a:endParaRPr lang="zh-CN" altLang="en-US" sz="1265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4" name="组合 103"/>
          <p:cNvGrpSpPr/>
          <p:nvPr/>
        </p:nvGrpSpPr>
        <p:grpSpPr>
          <a:xfrm>
            <a:off x="9345823" y="1102855"/>
            <a:ext cx="1008000" cy="864000"/>
            <a:chOff x="3164674" y="2706145"/>
            <a:chExt cx="503364" cy="452597"/>
          </a:xfrm>
        </p:grpSpPr>
        <p:sp>
          <p:nvSpPr>
            <p:cNvPr id="105" name="流程图: 联系 7"/>
            <p:cNvSpPr/>
            <p:nvPr/>
          </p:nvSpPr>
          <p:spPr>
            <a:xfrm>
              <a:off x="3198770" y="2706145"/>
              <a:ext cx="431455" cy="452597"/>
            </a:xfrm>
            <a:prstGeom prst="flowChartConnector">
              <a:avLst/>
            </a:prstGeom>
            <a:solidFill>
              <a:srgbClr val="FFC000"/>
            </a:solidFill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106" name="圆角矩形 129"/>
            <p:cNvSpPr/>
            <p:nvPr/>
          </p:nvSpPr>
          <p:spPr>
            <a:xfrm>
              <a:off x="3164674" y="2802856"/>
              <a:ext cx="503364" cy="251443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</a:t>
              </a:r>
              <a:endParaRPr lang="en-US" altLang="zh-CN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defTabSz="1219200"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规则</a:t>
              </a:r>
              <a:endParaRPr lang="zh-CN" altLang="en-US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07" name="直接箭头连接符 13"/>
          <p:cNvCxnSpPr/>
          <p:nvPr/>
        </p:nvCxnSpPr>
        <p:spPr>
          <a:xfrm flipV="1">
            <a:off x="8721021" y="2998770"/>
            <a:ext cx="720000" cy="3631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108" name="直接箭头连接符 33"/>
          <p:cNvCxnSpPr/>
          <p:nvPr/>
        </p:nvCxnSpPr>
        <p:spPr>
          <a:xfrm flipV="1">
            <a:off x="8513887" y="1797199"/>
            <a:ext cx="915992" cy="772551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miter lim="800000"/>
            <a:headEnd type="arrow" w="med" len="med"/>
            <a:tailEnd type="none" w="med" len="med"/>
          </a:ln>
          <a:effectLst/>
        </p:spPr>
      </p:cxnSp>
      <p:grpSp>
        <p:nvGrpSpPr>
          <p:cNvPr id="109" name="组合 108"/>
          <p:cNvGrpSpPr/>
          <p:nvPr/>
        </p:nvGrpSpPr>
        <p:grpSpPr>
          <a:xfrm>
            <a:off x="9596239" y="5867028"/>
            <a:ext cx="813411" cy="613653"/>
            <a:chOff x="3156101" y="2706145"/>
            <a:chExt cx="527864" cy="442686"/>
          </a:xfrm>
          <a:solidFill>
            <a:srgbClr val="25C1FB"/>
          </a:solidFill>
        </p:grpSpPr>
        <p:sp>
          <p:nvSpPr>
            <p:cNvPr id="110" name="流程图: 联系 7"/>
            <p:cNvSpPr/>
            <p:nvPr/>
          </p:nvSpPr>
          <p:spPr>
            <a:xfrm>
              <a:off x="3198770" y="2706145"/>
              <a:ext cx="447113" cy="442686"/>
            </a:xfrm>
            <a:prstGeom prst="flowChartConnector">
              <a:avLst/>
            </a:prstGeom>
            <a:grpFill/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111" name="圆角矩形 145"/>
            <p:cNvSpPr/>
            <p:nvPr/>
          </p:nvSpPr>
          <p:spPr>
            <a:xfrm>
              <a:off x="3156101" y="2825961"/>
              <a:ext cx="527864" cy="226212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空</a:t>
              </a:r>
              <a:endParaRPr lang="zh-CN" altLang="en-US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10352745" y="5554796"/>
            <a:ext cx="813411" cy="613653"/>
            <a:chOff x="3156101" y="2706145"/>
            <a:chExt cx="527864" cy="442686"/>
          </a:xfrm>
          <a:solidFill>
            <a:srgbClr val="25C1FB"/>
          </a:solidFill>
        </p:grpSpPr>
        <p:sp>
          <p:nvSpPr>
            <p:cNvPr id="113" name="流程图: 联系 7"/>
            <p:cNvSpPr/>
            <p:nvPr/>
          </p:nvSpPr>
          <p:spPr>
            <a:xfrm>
              <a:off x="3198770" y="2706145"/>
              <a:ext cx="447113" cy="442686"/>
            </a:xfrm>
            <a:prstGeom prst="flowChartConnector">
              <a:avLst/>
            </a:prstGeom>
            <a:grpFill/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114" name="圆角矩形 148"/>
            <p:cNvSpPr/>
            <p:nvPr/>
          </p:nvSpPr>
          <p:spPr>
            <a:xfrm>
              <a:off x="3156101" y="2825961"/>
              <a:ext cx="527864" cy="226212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体系</a:t>
              </a:r>
              <a:endParaRPr lang="zh-CN" altLang="en-US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8824813" y="5629875"/>
            <a:ext cx="813411" cy="613653"/>
            <a:chOff x="3156101" y="2706145"/>
            <a:chExt cx="527864" cy="442686"/>
          </a:xfrm>
          <a:solidFill>
            <a:srgbClr val="25C1FB"/>
          </a:solidFill>
        </p:grpSpPr>
        <p:sp>
          <p:nvSpPr>
            <p:cNvPr id="116" name="流程图: 联系 7"/>
            <p:cNvSpPr/>
            <p:nvPr/>
          </p:nvSpPr>
          <p:spPr>
            <a:xfrm>
              <a:off x="3198770" y="2706145"/>
              <a:ext cx="447113" cy="442686"/>
            </a:xfrm>
            <a:prstGeom prst="flowChartConnector">
              <a:avLst/>
            </a:prstGeom>
            <a:grpFill/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117" name="圆角矩形 151"/>
            <p:cNvSpPr/>
            <p:nvPr/>
          </p:nvSpPr>
          <p:spPr>
            <a:xfrm>
              <a:off x="3156101" y="2825961"/>
              <a:ext cx="527864" cy="226212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组织</a:t>
              </a:r>
              <a:endParaRPr lang="zh-CN" altLang="en-US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9588109" y="5106482"/>
            <a:ext cx="813411" cy="613653"/>
            <a:chOff x="3156101" y="2706145"/>
            <a:chExt cx="527864" cy="442686"/>
          </a:xfrm>
          <a:solidFill>
            <a:srgbClr val="25C1FB"/>
          </a:solidFill>
        </p:grpSpPr>
        <p:sp>
          <p:nvSpPr>
            <p:cNvPr id="119" name="流程图: 联系 7"/>
            <p:cNvSpPr/>
            <p:nvPr/>
          </p:nvSpPr>
          <p:spPr>
            <a:xfrm>
              <a:off x="3198770" y="2706145"/>
              <a:ext cx="447113" cy="442686"/>
            </a:xfrm>
            <a:prstGeom prst="flowChartConnector">
              <a:avLst/>
            </a:prstGeom>
            <a:grpFill/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120" name="圆角矩形 154"/>
            <p:cNvSpPr/>
            <p:nvPr/>
          </p:nvSpPr>
          <p:spPr>
            <a:xfrm>
              <a:off x="3156101" y="2825961"/>
              <a:ext cx="527864" cy="226212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渠道</a:t>
              </a:r>
              <a:endParaRPr lang="zh-CN" altLang="en-US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21" name="肘形连接符 156"/>
          <p:cNvCxnSpPr>
            <a:stCxn id="116" idx="2"/>
            <a:endCxn id="61" idx="4"/>
          </p:cNvCxnSpPr>
          <p:nvPr/>
        </p:nvCxnSpPr>
        <p:spPr>
          <a:xfrm rot="10800000">
            <a:off x="5719541" y="5068528"/>
            <a:ext cx="3171025" cy="868173"/>
          </a:xfrm>
          <a:prstGeom prst="bentConnector2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tailEnd type="arrow"/>
          </a:ln>
          <a:effectLst/>
        </p:spPr>
      </p:cxnSp>
      <p:cxnSp>
        <p:nvCxnSpPr>
          <p:cNvPr id="122" name="直接箭头连接符 13"/>
          <p:cNvCxnSpPr/>
          <p:nvPr/>
        </p:nvCxnSpPr>
        <p:spPr>
          <a:xfrm flipV="1">
            <a:off x="6956147" y="4133470"/>
            <a:ext cx="816000" cy="1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123" name="圆角矩形 163"/>
          <p:cNvSpPr/>
          <p:nvPr/>
        </p:nvSpPr>
        <p:spPr>
          <a:xfrm>
            <a:off x="6856921" y="3836375"/>
            <a:ext cx="1107836" cy="227740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</a:rPr>
              <a:t>角色赋权</a:t>
            </a:r>
            <a:endParaRPr lang="zh-CN" altLang="en-US" sz="1335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4" name="肘形连接符 164"/>
          <p:cNvCxnSpPr/>
          <p:nvPr/>
        </p:nvCxnSpPr>
        <p:spPr>
          <a:xfrm rot="10800000" flipV="1">
            <a:off x="2565663" y="2937137"/>
            <a:ext cx="5237280" cy="980092"/>
          </a:xfrm>
          <a:prstGeom prst="bentConnector2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tailEnd type="arrow"/>
          </a:ln>
          <a:effectLst/>
        </p:spPr>
      </p:cxnSp>
      <p:sp>
        <p:nvSpPr>
          <p:cNvPr id="125" name="圆角矩形 167"/>
          <p:cNvSpPr/>
          <p:nvPr/>
        </p:nvSpPr>
        <p:spPr>
          <a:xfrm>
            <a:off x="4834178" y="2721537"/>
            <a:ext cx="1757361" cy="201200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</a:rPr>
              <a:t>用户直接赋权</a:t>
            </a:r>
            <a:endParaRPr lang="zh-CN" altLang="en-US" sz="1335" kern="0" dirty="0">
              <a:latin typeface="汉仪黑方简" panose="00020600040101010101" charset="-122"/>
              <a:ea typeface="汉仪黑方简" panose="00020600040101010101" charset="-122"/>
            </a:endParaRPr>
          </a:p>
        </p:txBody>
      </p:sp>
      <p:cxnSp>
        <p:nvCxnSpPr>
          <p:cNvPr id="126" name="肘形连接符 168"/>
          <p:cNvCxnSpPr>
            <a:stCxn id="61" idx="1"/>
          </p:cNvCxnSpPr>
          <p:nvPr/>
        </p:nvCxnSpPr>
        <p:spPr>
          <a:xfrm rot="16200000" flipH="1" flipV="1">
            <a:off x="2856711" y="1763428"/>
            <a:ext cx="187323" cy="3782616"/>
          </a:xfrm>
          <a:prstGeom prst="bentConnector4">
            <a:avLst>
              <a:gd name="adj1" fmla="val -414921"/>
              <a:gd name="adj2" fmla="val 100033"/>
            </a:avLst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miter lim="800000"/>
            <a:tailEnd type="arrow"/>
          </a:ln>
          <a:effectLst/>
        </p:spPr>
      </p:cxnSp>
      <p:sp>
        <p:nvSpPr>
          <p:cNvPr id="127" name="圆角矩形 171"/>
          <p:cNvSpPr/>
          <p:nvPr/>
        </p:nvSpPr>
        <p:spPr>
          <a:xfrm>
            <a:off x="3084320" y="2475267"/>
            <a:ext cx="1757361" cy="201200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  <a:sym typeface="汉仪黑方简" panose="00020600040101010101" charset="-122"/>
              </a:rPr>
              <a:t>用户组赋权</a:t>
            </a:r>
            <a:endParaRPr lang="zh-CN" altLang="en-US" sz="1335" kern="0" dirty="0">
              <a:latin typeface="汉仪黑方简" panose="00020600040101010101" charset="-122"/>
              <a:ea typeface="汉仪黑方简" panose="00020600040101010101" charset="-122"/>
              <a:sym typeface="汉仪黑方简" panose="00020600040101010101" charset="-122"/>
            </a:endParaRPr>
          </a:p>
        </p:txBody>
      </p:sp>
      <p:cxnSp>
        <p:nvCxnSpPr>
          <p:cNvPr id="136" name="肘形连接符 191"/>
          <p:cNvCxnSpPr/>
          <p:nvPr/>
        </p:nvCxnSpPr>
        <p:spPr>
          <a:xfrm rot="5400000" flipH="1" flipV="1">
            <a:off x="8099400" y="4113022"/>
            <a:ext cx="2328015" cy="647917"/>
          </a:xfrm>
          <a:prstGeom prst="bentConnector2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tailEnd type="arrow"/>
          </a:ln>
          <a:effectLst/>
        </p:spPr>
      </p:cxnSp>
      <p:sp>
        <p:nvSpPr>
          <p:cNvPr id="137" name="圆角矩形 196"/>
          <p:cNvSpPr/>
          <p:nvPr/>
        </p:nvSpPr>
        <p:spPr>
          <a:xfrm>
            <a:off x="7771828" y="3889582"/>
            <a:ext cx="1527245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权限</a:t>
            </a:r>
            <a:endParaRPr lang="en-US" altLang="zh-CN" sz="1265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主字段</a:t>
            </a:r>
            <a:endParaRPr lang="en-US" altLang="zh-CN" sz="1265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8" name="圆角矩形 200"/>
          <p:cNvSpPr/>
          <p:nvPr/>
        </p:nvSpPr>
        <p:spPr>
          <a:xfrm>
            <a:off x="10192746" y="4088965"/>
            <a:ext cx="1527245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权限</a:t>
            </a:r>
            <a:endParaRPr lang="en-US" altLang="zh-CN" sz="1265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1219200">
              <a:defRPr/>
            </a:pPr>
            <a:r>
              <a:rPr lang="zh-CN" altLang="en-US" sz="1265" ker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作用范围</a:t>
            </a:r>
            <a:endParaRPr lang="en-US" altLang="zh-CN" sz="1265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9" name="圆角矩形 201"/>
          <p:cNvSpPr/>
          <p:nvPr/>
        </p:nvSpPr>
        <p:spPr>
          <a:xfrm>
            <a:off x="8805456" y="3384922"/>
            <a:ext cx="763623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26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endParaRPr lang="en-US" altLang="zh-CN" sz="1265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1219200">
              <a:defRPr/>
            </a:pPr>
            <a:r>
              <a:rPr lang="zh-CN" altLang="en-US" sz="126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范围</a:t>
            </a:r>
            <a:endParaRPr lang="zh-CN" altLang="en-US" sz="1265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0" name="组合 139"/>
          <p:cNvGrpSpPr/>
          <p:nvPr/>
        </p:nvGrpSpPr>
        <p:grpSpPr>
          <a:xfrm>
            <a:off x="10956368" y="1652776"/>
            <a:ext cx="864000" cy="720000"/>
            <a:chOff x="3904959" y="2728673"/>
            <a:chExt cx="527864" cy="442686"/>
          </a:xfrm>
        </p:grpSpPr>
        <p:sp>
          <p:nvSpPr>
            <p:cNvPr id="141" name="流程图: 联系 7"/>
            <p:cNvSpPr/>
            <p:nvPr/>
          </p:nvSpPr>
          <p:spPr>
            <a:xfrm>
              <a:off x="3939567" y="2728673"/>
              <a:ext cx="447113" cy="442686"/>
            </a:xfrm>
            <a:prstGeom prst="flowChartConnector">
              <a:avLst/>
            </a:prstGeom>
            <a:solidFill>
              <a:srgbClr val="FFC000"/>
            </a:solidFill>
            <a:ln w="31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chemeClr val="bg1"/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  <p:sp>
          <p:nvSpPr>
            <p:cNvPr id="142" name="圆角矩形 204"/>
            <p:cNvSpPr/>
            <p:nvPr/>
          </p:nvSpPr>
          <p:spPr>
            <a:xfrm>
              <a:off x="3904959" y="2838672"/>
              <a:ext cx="527864" cy="226212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特殊数据权限</a:t>
              </a:r>
              <a:endParaRPr lang="en-US" altLang="zh-CN" sz="1335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43" name="肘形连接符 210"/>
          <p:cNvCxnSpPr/>
          <p:nvPr/>
        </p:nvCxnSpPr>
        <p:spPr>
          <a:xfrm flipV="1">
            <a:off x="11240365" y="3390339"/>
            <a:ext cx="110291" cy="2487335"/>
          </a:xfrm>
          <a:prstGeom prst="bentConnector2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tailEnd type="arrow"/>
          </a:ln>
          <a:effectLst/>
        </p:spPr>
      </p:cxnSp>
      <p:cxnSp>
        <p:nvCxnSpPr>
          <p:cNvPr id="144" name="直接箭头连接符 33"/>
          <p:cNvCxnSpPr>
            <a:stCxn id="83" idx="7"/>
          </p:cNvCxnSpPr>
          <p:nvPr/>
        </p:nvCxnSpPr>
        <p:spPr>
          <a:xfrm flipV="1">
            <a:off x="10161901" y="2177585"/>
            <a:ext cx="852457" cy="481388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145" name="圆角矩形 216"/>
          <p:cNvSpPr/>
          <p:nvPr/>
        </p:nvSpPr>
        <p:spPr>
          <a:xfrm rot="19790757">
            <a:off x="9799495" y="2066579"/>
            <a:ext cx="1527245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2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操作数据规则</a:t>
            </a:r>
            <a:endParaRPr lang="zh-CN" altLang="en-US" sz="1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6" name="矩形 145"/>
          <p:cNvSpPr/>
          <p:nvPr/>
        </p:nvSpPr>
        <p:spPr>
          <a:xfrm>
            <a:off x="953066" y="972525"/>
            <a:ext cx="5044440" cy="993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1000" indent="-381000">
              <a:buFont typeface="Arial" panose="020B0604020202020204" pitchFamily="34" charset="0"/>
              <a:buChar char="•"/>
            </a:pPr>
            <a:r>
              <a:rPr lang="zh-CN" altLang="en-US" sz="1465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基于角色权限控制模型（</a:t>
            </a:r>
            <a:r>
              <a:rPr lang="en-US" altLang="zh-CN" sz="1465" dirty="0">
                <a:latin typeface="微软雅黑" panose="020B0503020204020204" pitchFamily="34" charset="-122"/>
                <a:ea typeface="微软雅黑" panose="020B0503020204020204" pitchFamily="34" charset="-122"/>
              </a:rPr>
              <a:t>RBAC</a:t>
            </a:r>
            <a:r>
              <a:rPr lang="zh-CN" altLang="en-US" sz="1465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）进行补充扩展</a:t>
            </a:r>
            <a:endParaRPr lang="en-US" altLang="zh-CN" sz="146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81000" indent="-381000">
              <a:buFont typeface="Arial" panose="020B0604020202020204" pitchFamily="34" charset="0"/>
              <a:buChar char="•"/>
            </a:pPr>
            <a:r>
              <a:rPr lang="zh-CN" altLang="en-US" sz="1465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以角色为授权主线，辅助用户直接授权与用户权限禁用</a:t>
            </a:r>
            <a:endParaRPr lang="zh-CN" altLang="en-US" sz="146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81000" indent="-381000">
              <a:buFont typeface="Arial" panose="020B0604020202020204" pitchFamily="34" charset="0"/>
              <a:buChar char="•"/>
            </a:pPr>
            <a:r>
              <a:rPr lang="zh-CN" altLang="en-US" sz="1465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管理权限与数据权限分割，保证数据的安全性</a:t>
            </a:r>
            <a:endParaRPr lang="zh-CN" altLang="en-US" sz="146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81000" indent="-381000">
              <a:buFont typeface="Arial" panose="020B0604020202020204" pitchFamily="34" charset="0"/>
              <a:buChar char="•"/>
            </a:pPr>
            <a:r>
              <a:rPr lang="zh-CN" altLang="en-US" sz="1465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新增流程分类、分权、逐级管控</a:t>
            </a:r>
            <a:endParaRPr lang="zh-CN" altLang="en-US" sz="146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7" name="圆角矩形 218"/>
          <p:cNvSpPr/>
          <p:nvPr/>
        </p:nvSpPr>
        <p:spPr>
          <a:xfrm>
            <a:off x="5390190" y="4358922"/>
            <a:ext cx="763623" cy="351975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600" kern="0" dirty="0">
                <a:solidFill>
                  <a:schemeClr val="bg1"/>
                </a:solidFill>
                <a:latin typeface="汉仪颜楷简" panose="00020600040101010101" charset="-122"/>
                <a:ea typeface="汉仪颜楷简" panose="00020600040101010101" charset="-122"/>
              </a:rPr>
              <a:t>继承</a:t>
            </a:r>
            <a:endParaRPr lang="en-US" altLang="zh-CN" sz="1265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48" name="肘形连接符 228"/>
          <p:cNvCxnSpPr>
            <a:stCxn id="116" idx="2"/>
            <a:endCxn id="35" idx="2"/>
          </p:cNvCxnSpPr>
          <p:nvPr/>
        </p:nvCxnSpPr>
        <p:spPr>
          <a:xfrm rot="10800000">
            <a:off x="2580100" y="4581437"/>
            <a:ext cx="6310464" cy="1355264"/>
          </a:xfrm>
          <a:prstGeom prst="bentConnector2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圆角矩形 229"/>
          <p:cNvSpPr/>
          <p:nvPr/>
        </p:nvSpPr>
        <p:spPr>
          <a:xfrm>
            <a:off x="3654588" y="5522256"/>
            <a:ext cx="1262413" cy="331777"/>
          </a:xfrm>
          <a:prstGeom prst="roundRect">
            <a:avLst/>
          </a:prstGeom>
          <a:noFill/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</a:rPr>
              <a:t>组织</a:t>
            </a:r>
            <a:endParaRPr lang="zh-CN" altLang="en-US" sz="1335" kern="0" dirty="0">
              <a:latin typeface="汉仪黑方简" panose="00020600040101010101" charset="-122"/>
              <a:ea typeface="汉仪黑方简" panose="00020600040101010101" charset="-122"/>
            </a:endParaRPr>
          </a:p>
          <a:p>
            <a:pPr algn="ctr" defTabSz="1219200">
              <a:defRPr/>
            </a:pPr>
            <a:r>
              <a:rPr lang="zh-CN" altLang="en-US" sz="1335" kern="0" dirty="0">
                <a:latin typeface="汉仪黑方简" panose="00020600040101010101" charset="-122"/>
                <a:ea typeface="汉仪黑方简" panose="00020600040101010101" charset="-122"/>
              </a:rPr>
              <a:t>分配用户</a:t>
            </a:r>
            <a:endParaRPr lang="zh-CN" altLang="en-US" sz="1335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标题 2"/>
          <p:cNvSpPr txBox="1"/>
          <p:nvPr/>
        </p:nvSpPr>
        <p:spPr>
          <a:xfrm>
            <a:off x="1001395" y="115570"/>
            <a:ext cx="1656715" cy="674370"/>
          </a:xfrm>
          <a:prstGeom prst="rect">
            <a:avLst/>
          </a:prstGeom>
        </p:spPr>
        <p:txBody>
          <a:bodyPr wrap="square" lIns="121872" tIns="60936" rIns="121872" bIns="60936" rtlCol="0">
            <a:spAutoFit/>
          </a:bodyPr>
          <a:lstStyle>
            <a:defPPr>
              <a:defRPr lang="zh-CN"/>
            </a:defPPr>
            <a:lvl1pPr defTabSz="685165"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defTabSz="1219200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权限管控</a:t>
            </a:r>
            <a:endParaRPr lang="en-US" altLang="zh-CN" sz="2400" b="1" dirty="0">
              <a:solidFill>
                <a:schemeClr val="tx1"/>
              </a:solidFill>
            </a:endParaRPr>
          </a:p>
        </p:txBody>
      </p:sp>
      <p:sp>
        <p:nvSpPr>
          <p:cNvPr id="151" name="文本框 150"/>
          <p:cNvSpPr txBox="1"/>
          <p:nvPr/>
        </p:nvSpPr>
        <p:spPr>
          <a:xfrm>
            <a:off x="4980940" y="601472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grpSp>
        <p:nvGrpSpPr>
          <p:cNvPr id="152" name="组合 151"/>
          <p:cNvGrpSpPr/>
          <p:nvPr/>
        </p:nvGrpSpPr>
        <p:grpSpPr>
          <a:xfrm rot="0">
            <a:off x="271780" y="320675"/>
            <a:ext cx="514350" cy="388620"/>
            <a:chOff x="672879" y="333493"/>
            <a:chExt cx="721664" cy="545199"/>
          </a:xfrm>
        </p:grpSpPr>
        <p:sp>
          <p:nvSpPr>
            <p:cNvPr id="153" name="矩形: 圆角 2"/>
            <p:cNvSpPr/>
            <p:nvPr>
              <p:custDataLst>
                <p:tags r:id="rId3"/>
              </p:custDataLst>
            </p:nvPr>
          </p:nvSpPr>
          <p:spPr>
            <a:xfrm rot="2700000">
              <a:off x="672879" y="333493"/>
              <a:ext cx="545199" cy="545199"/>
            </a:xfrm>
            <a:prstGeom prst="roundRect">
              <a:avLst/>
            </a:prstGeom>
            <a:noFill/>
            <a:ln w="25400">
              <a:solidFill>
                <a:schemeClr val="accent5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54" name="矩形: 圆角 1"/>
            <p:cNvSpPr/>
            <p:nvPr>
              <p:custDataLst>
                <p:tags r:id="rId4"/>
              </p:custDataLst>
            </p:nvPr>
          </p:nvSpPr>
          <p:spPr>
            <a:xfrm rot="2700000">
              <a:off x="849344" y="333493"/>
              <a:ext cx="545199" cy="545199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ISLIDE.DIAGRAM" val="1427bb3c-c702-4556-83c9-7375f3216755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ISLIDE.DIAGRAM" val="1427bb3c-c702-4556-83c9-7375f3216755"/>
</p:tagLst>
</file>

<file path=ppt/tags/tag37.xml><?xml version="1.0" encoding="utf-8"?>
<p:tagLst xmlns:p="http://schemas.openxmlformats.org/presentationml/2006/main">
  <p:tag name="COMMONDATA" val="eyJoZGlkIjoiODMzZGRiMDg4YTJkNGJkMzc0Y2ZlYzljY2ZlMmUyNjcifQ=="/>
  <p:tag name="KSO_WPP_MARK_KEY" val="af9c4a25-dff9-4df1-b465-e2a8b3491f67"/>
  <p:tag name="commondata" val="eyJoZGlkIjoiYzUyMDdlZGE0NjM1MDJlNWMzNDQ0NWM2OGU0Y2JiMjEifQ=="/>
  <p:tag name="resource_record_key" val="{&quot;70&quot;:[3312349,3312347,3314239]}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rgbClr val="4676D6"/>
          </a:solidFill>
        </a:ln>
        <a:effectLst>
          <a:outerShdw blurRad="368300" dist="127000" dir="5400000" sx="98000" sy="98000" algn="t" rotWithShape="0">
            <a:schemeClr val="accent2">
              <a:lumMod val="50000"/>
              <a:alpha val="18000"/>
            </a:schemeClr>
          </a:outerShdw>
        </a:effectLst>
      </a:spPr>
      <a:bodyPr vertOverflow="overflow" horzOverflow="overflow" vert="horz" wrap="square" numCol="1" spcCol="0" rtlCol="0" fromWordArt="0" anchor="ctr" anchorCtr="0" compatLnSpc="1">
        <a:noAutofit/>
      </a:bodyPr>
      <a:lstStyle>
        <a:defPPr lvl="0" algn="ctr">
          <a:spcBef>
            <a:spcPts val="0"/>
          </a:spcBef>
          <a:spcAft>
            <a:spcPts val="0"/>
          </a:spcAft>
          <a:buClrTx/>
          <a:buSzTx/>
          <a:buFontTx/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C9F754DE-2CAD-44b6-B708-469DEB6407EB-1">
      <extobjdata type="C9F754DE-2CAD-44b6-B708-469DEB6407EB" data="ewoJIkZpbGVJZCIgOiAiMjY3MzY2MTMwOTY2IiwKCSJHcm91cElkIiA6ICI0MjYyODU1NjIiLAoJIkltYWdlIiA6ICJpVkJPUncwS0dnb0FBQUFOU1VoRVVnQUFBMk1BQUFTU0NBWUFBQUE4V0RZN0FBQUFBWE5TUjBJQXJzNGM2UUFBSUFCSlJFRlVlSnpzM1hsVVZlWCtQL0EzTThnbzRBRkZKbEVHVVJBbkZIRVd5WW5NbTJsYVpwbm0vWDAxeXhTbnlNd3BTN01jVXJQckxJcUtPZDFpc0J4UkJDZlFGQkFGVkpKSlJXUStjTTd2RHhiN2V1UWNCZ1Uydy91MVZtdXg5MzcyM3A5amR1OTU4K3o5ZWRUa2Nya2NSRVJFUkVSRVZLL1V4UzZBaUlpSWlJaW9PV0lZSXlJaUlpSWlFZ0hER0JFUkVSRVJrUWdZeG9pSWlJaUlpRVRBTUVaRVJFUkVSQ1FDaGpFaUlpSWlJaUlSTUl3UkVSRVJFUkdKZ0dHTWlJaUlpSWhJQkF4alJFUkVSRVJFSW1BWUl5SWlJaUlpRWdIREdCRVJFUkVSa1FnWXhvaUlpSWlJaUVUQU1FWkVSRVJFUkNRQ2hqRWlJaUlpSWlJUk1Jd1JFUkVSRVJHSmdHR01pSWlJaUloSUJBeGpSRVJFUkVSRUltQVlJeUlpSWlJaUVnSERHQkVSRVJFUmtRZ1l4b2lJaUlpSWlFVEFNRVpFUkVSRVJDUUNoakVpSWlJaUlpSVJNSXdSRVJFUkVSR0pnR0dNaUlpSWlJaElCQXhqUkVSRVJFUkVJbUFZSXlJaUlpSWlFZ0hER0JFUkVSRVJrUWdZeG9pSWlJaUlpRVRBTUVaRVJFUkVSQ1FDaGpFaUlpSWlJaUlSTUl3UkVSRVJFUkdKZ0dHTWlJaUlpSWhJQkF4alJFUkVSRVJFSW1BWUl5SWlJaUlpRWdIREdCRVJFUkVSa1FnWXhvaUlpSWlJaUVUQU1FWkVSRVJFUkNRQ2hqRWlJaUlpSWlJUk1Jd1JFUkVSRVJHSmdHR01pSWlJaUloSUJBeGpSRVJFUkVSRUltQVlJeUlpSWlJaUVnSERHQkVSRVJFUmtRZ1l4b2lJaUlpSWlFVEFNRVpFUkVSRVJDUUNoakVpSWlJaUlpSVJNSXdSRVJFUkVSR0pnR0dNaUlpSWlJaElCQXhqUkVSRVJFUkVJbUFZSXlJaUlpSWlFZ0hER0JFUkVSRVJrUWdZeG9pSWlJaUlpRVRBTUVaRVJFUkVSQ1FDaGpFaUlpSWlJaUlSTUl3UkVSRVJFUkdKZ0dHTWlJaUlSSldhbW9xblQ1OVdlL3lwVTZlUWxKUlVoeFZWajFRcUZic0VJbXJrMU9SeXVWenNJb2lJaUtqeGlvK1B4NE1IRDZvMTF0dmJHN3E2dWdyN1JvOGVqY0dEQjJQbXpKblZ1b2FQancvZWYvOTlUSm8wcWNhMXZ1allzV01JRHcvSC9QbnpZV1ZsVmVQekZ5eFlBQ01qSXl4WXNFQmgvL2J0MjdGLy8zN3MyYk1IclZxMWVxMGFpYWhwMHhTN0FDSWlJbXJjd3NMQ2NPellzV3FOZFhkM3J4REdYcGFRa0lEUzB0Skt4MlJtWnVMMjdkc3FqNXVibTFjWmhESXlNaEFYRjRmQ3dzSkt4eW56L1BselhMdDJEV1BIanExd0xEWTJGaEtKaEVHTWlLckVNRVpFUkVTdjVlMjMzOGJBZ1FPRjdZQ0FBRGc0T0dEeTVNa1Z4bXBxYXVMTEw3L0V1SEhqMExselo2WFg4L2YzUjE1ZVhxWDNEQWtKUVVoSWlNcmp0VEZ6VnBuejU4K2p0TFFVM3Q3ZXVIdjNMaElURTRWajhmSHhzTGUzUjJob3FOSnpQVHc4SUpGSTZxdzJJbW84R01hSWlJam90YlJ1M1JxdFc3Y0dBTnkrZlJ1NXVibnc4ZkZCcDA2ZEtveDk4dVFKTGwyNmhNR0RCNnU4M280ZE95Q1R5VlFlSHpkdUhONSsrMjJsczFMbDlQVDBhdkFKYXU3RWlST3dzcktDazVNVEFnTURzVy9mUGdCQWFXa3BwRklwa3BPVHNXSERCcVhuTGxxMGlHR01pQUF3akJFUkVWRXRPblhxRkRRME5PRGw1ZlhLMXpBMk5xNnlPWWEydGpZTURBeVVIbE5YVjRlbVp0MTl4VWxJU0VCQ1FvSVFCaWRNbUlBSkV5WUFLSHRmTERBd0VEdDM3b1M1dVhtZDFVQkVUUVBER0JFUkVkV0t3c0pDaEllSFExTlRFMHVYTHExd2ZQSGl4ZFc2VG5KeU1xWk5tMWJwbU1EQVFBUUdCaW85NXUzdFhlMTdBVUJSVVJFS0NncFVIbjk1bHEzOHZzcmVmYnQyN1Jxc3JhMFp4SWlvV2hqR2lJaUlxRmFFaDRjak56Y1hYbDVlQ2tFbE1URVI5Ky9mUjNVYk9GdGFXbUxGaWhVcWp5OWN1QkNEQmczQ2tDRkRsQjQzTlRXdFVkMnpaczJxOUhoSVNBZzBORFFBQUhmdTNFRkVSSVJ3TENVbEJYRnhjY0oyZkh3OFhGeGNWTDR2Vm03UW9FSFEwdEtxVVoxRTFQUXdqQkVSRWRGcmswcWxPSERnQUJ3ZEhiRmt5UktGWS83Ky9wQktwVEF3TU1DVEowK3F2SmFlbmg1NjlPaFI2UmdySzZzcXgxU1huNTlmcFFGT1hmMS95N0p1M3J3Wkdob2FRcmZIbUpnWWJOMjZGUUJRVWxJQ21VeUd4TVJFbGUrTGxldmR1emZER0JFeGpCRVJFVkdadExRMHBLU2tvS2lvQ0lXRmhVaExTd01BZUhwNndzbkpxZEp6ang4L2pyUzB0QXF6VElXRmhiaDU4eVo4ZlgyclZjUE9uVHR4Nk5DaEtzY0ZCZ2JpNE1HRGxZNDVmUGh3dFFMUDhPSEQ0ZURnVU9XNGtKQVF4TWJHWXVMRWlkaTdkeStBc2lEbjUrY0hBRml4WWdVaUl5Tng2TkFoYUd0clYzazlJaUtHTVNJaW9tWXNPenNiOGZIeGlJbUpRWHA2dXNJeFcxdGJBR1VOTmFxNnhwNDllK0RxNm9yUzBsSnMzYm9WSDMvOE1kVFUxSER1M0RsSXBWS0YxdmVWOGZiMlZya0FjMEpDQW43NzdUY0FnSTJORGQ1NTU1MUtyMVgrYUdGdFNVNU9ob09EQThhUEh5K0VzWEtGaFlXNGVQRWkrdlRwd3lCR1JOWEdNRVpFUk5STWhZV0Y0ZEtsU3dBQUN3c0wrUG41d2NURVJBaGgxZlhqanoraW9LQUFzMmJOd3JWcjEzRGd3QUU4ZXZRSTgrZlBSMUJRRUt5dHJWV3VLZll5QndjSHBiTlVTVWxKK1Bubm4rSGk0b0loUTRaZzQ4YU5jSFIwaEkyTmpURG0wYU5IMkxoeEl5WlBub3oyN2R2WDZETlV4NmhSb3pCcTFDaWxzMjJwcWFrb0xDekVtVE5uRk40cGU1bEVJc0YvL3ZPZldxK05pQm9uaGpFaUlxSm1KanM3R3djT0hFQjZlanBzYlczUnYzLy9HZ2V3Y3MrZlAwZFVWQlFtVDU0TWUzdDcyTnZidzlEUUVLdFhyOGEwYWRPUW1wb0tmMzkvcUttcHZYSzkwZEhSV0w1OE9Td3RMYkZzMlRMbzYrdmo2TkdqV0x0MkxWYXZYZzJaVEliZzRHRHMyYk1IY3JrYzd1N3VkUkxHeW1mc3l0OFhlNUZFSXNHY09YTlVuaHNiRzR1d3NEQmhQVFlpSW9CaGpJaUlxRmxKU1VsQlVGQVFBR0RTcEVtdkhNTEtHUm9hNHZQUFAxZFl4Tm5IeHdlbHBhVllzMllObkoyZEsxM2d1VExGeGNWQ0MzdTVYSTZBZ0FBWUdSa0JBR2JQbm8zWnMyZmptMisrUVdKaUlwNCtmWXFSSTBkaS9QanhOZTZtV0J1MHRMVGc1T1FFT3p1N0NzY2lJeU54NnRRcGRPL2VIUUVCQWZWZUd4RTFYQXhqUkVSRXpVUjJkclpDRUxPMHRLeVY2L3I0K0Noc1M2VlNoSVdGUVZ0Ykc3Tm56MWJvUnFpdXJnNWRYZDBxRjJXT2pJekVwazJiOE9qUkk3aTV1U0VtSmtiaFhTeFhWMWQ4OHNrbjJMUnBFMHhNVExCdDI3WmErenl2WXYvKy9RZ01ESVNQanc4KytPQURTQ1FTQU1CZmYvMkZWYXRXb1Zldlh2anl5eS9aUVpHSUZEQ01FUkVSTlFPRmhZVTRjT0FBZ05vTllpOHJLaXJDa2lWTGNPUEdEZmo3KzhQZTNsN2h1SW1KQ1k0ZlA2N3kvTXVYTDJQcjFxMjRkKzhlYkd4czhOTlBQK0haczJlSWlZbFJHQ2VYeStIaDRZR1BQdm9JMjdadFEwQkFBS1pObTFacjdlNXJhdEtrU1pCSUpOaXhZd2RPblRxRk45OThFK2JtNXRpeVpRdjY5KytQK2ZQbjEzcERFU0pxL0JqR2lJaUltb0V6Wjg0Z1BUMGRVNmRPcmJNZ2xwV1ZoVysrK1FhM2I5L0d0R25US3N5WUtTT1ZTbEZVVkNRRUZRTURBK1RtNW1MV3JGa1lObXdZTkRRMEVCa1pLWXhQVFUzRlgzLzloYkN3TUJnWkdXSGp4bzJ3c2JIQjJyVnJzWERoUXRqYTJtTFFvRUhvMHFVTG5KeWNVRnhjclBMZUpTVWxBTW9DWkVGQlFhVjFhbXBxVmpxcnBhNnVqdUhEaDJQZ3dJRUlDZ3JDZ1FNSElKVktZV3RyQzM5L2Z3WXhJbEtLWVl5SWlLaUp5ODdPUmxSVUZOemMzT29zaUowN2R3N3IxcTFEVGs0T1pzMmFoWkVqUjZvY3UzcjFhZ0JsaXp2ZnUzY1BKU1VsYU5PbURRREEyZGtadTNmdlZuaTBNVFUxRlFBd2I5NDhQSGp3QUFEUXVYTm5qQm8xQ2dEUXAwOGZkT25TQlFjUEhzU0pFeWV3ZmZ0MnRHL2ZIdXZYcnhmV0FLdk15MnVqS1ROdTNEaDgvUEhIVlk3VDA5UEQ1TW1UNGVQamc1OSsrZ25YcmwzRHpKa3pNWFBtVExpNnVsWjVQaEUxTHd4alJFUkVUZHlaTTJlZ282TURUMC9QT3JuK3MyZlBzSG56Wm1ocmErUDc3NytIbTV0YnBlUFQwdEtFeHc2MXRMVFFvMGNQREIwNlZEaitZaEFEZ0l5TURBQmw2NFpObVRJRmd3WU5FdDdKS3FldnI0L0preWZqdmZmZXc0MGJOMkJoWVFGTlRVMU1tVEtsTmo0aU9uYnNXS1B4VmxaVytPNjc3eEFlSG80dFc3WWdLU21KWVl5SUtsQ1R5K1Z5c1lzZ0lpS2l1bEZZV0loMTY5YkIzZDBkdnI2K2RYYWZyS3dzNk9ucFFWOWZ2OXJueU9YeWFyVzhMeWdvUUZ4Y0hEdzhQRjZuUk5FVUZCUkFUMDlQN0RLSXFBSGl6QmdSRVZFVEZoOGZqNktpSXJpN3U5ZnBmY3pOeld0OFRuWFhIdFBUMDJ1MFFRd0FneGdScWFSZTlSQWlJaUpxckdKaVltQmhZU0ZxMjNjaUlsS09ZWXlJaUtnSlMwdExlKzJGblltSXFHNHdqQkVSRVRWUmFXbHBLQ29xZ3AyZG5kaWxFQkdSRWd4alJFUkVUVlI2ZWpvQXdNTENRdVJLaUloSUdZWXhJaUtpSmlvN094c0FZR0ppSW5JbFJFU2tETU1ZRVJGUkU1V1dsc1paTVNLaUJveXQ3WW1JYWxGaVlpTGk0K09Sa1pFQlBUMDkzTDkvWCt5U3FCNVpXMXVqc0xBUUVva0VMaTR1YU5ldW5hajFGQlVWUVZkWFY5UWFpSWhJTllZeElxSmFFaElTQXBsTUJsdGJXL1RvMFFNU2lVVHNra2dFR1JrWnlNakl3SzFidDNEbnpwMDZYV2k1S29XRmhUQTJOaGJ0L2tSRVZEbUdNU0tpV25EczJERzBiZHNXWGJ0MkZic1VFcGxFSW9GRUlrR25UcDF3NWNvVm5EaHhBaU5IamhTbGx2VDBkRGc1T1lseWJ5SWlxaHJmR1NNaWVrMGhJU0VNWXFSVXQyN2RZR2xwaWJDd01MRkxJU0tpQm9oaGpJam9OZHk5ZXhjeW1ZeEJqRlRxM3IwN2lvdUxjZS9lUGJGTElTS2lCb1poaklqb05jVEZ4Y0hHeGtic01xaUJzN0d4UVh4OHZOaGxFQkZSQThNd1JrVDBHakl5TXRpb2c2cGtZV0VoTE1CY1h3b0xDd0dBM1JTSmlCb3doakVpb3RlZ3E2dkxNRVpWc3JDd2dJNk9UcjNlc3p6OFdWcGExdXQ5aVlpbytoakdpSWhldzRNSEQ4UXVnUm9KL2wwaElxS1hNWXdSRVJFUkVSR0pnR0dNaUlpSWlJaElCQXhqUkVSRVJFUkVJbUFZSXlJaUlpSWlFZ0hER0JFUlVSTmtiR3dNQU1qT3poYTVFaUlpVW9WaGpJaUlxQWt5TVRFQndEQkdSTlNRTVl3UkVSRVJFUkdKZ0dHTWlJaUlpSWhJQkF4alJFUkVSRVJFSW1BWUl5SWlJaUlpRWdIREdCRVJFUkVSa1FnMHhTNkFpSWpFSjVQSkFBRHE2bFgvams0dWwwTk5UYTFHMTA5TVRFUldWaGFzcmExaFpXVlY2ZGpZMkZqazUrZkR4Y1ZGYU05T1JFVFVGSEZtaklpb2dUbHo1Z3p1Mzc5ZmIvZDcvdnc1Rml4WWdHKy8vVllJWlpVSkNnckNaNTk5aGhzM2JsVHIrbzhmUDhZWFgzeUJiNzc1QmhvYUdwV09UVWxKd1p3NWM3QjY5V3JvNk9oVTYvcEVSRVNORldmR2lJZ2FrTXVYTDJQNTh1VXdNRERBMHFWTDRlcnFLaHlUeVdRb0tpcDY1V3RyYW1wQ1MwdXJ3djdpNG1JOGZQZ1FWNjllUldscEtSWXRXcVJ5aGl3cEtRazdkKzVFU1VrSmJ0eTRnYzZkTzFkNTN3MGJOaUEvUHgvang0K0hwYVZscFdNREF3TWhsOHZ4cjMvOUM3cTZ1dFg3WUZXWU1tVUs4dkx5YW5TT3M3TXp2djc2NjFxNVB4RVJrU29NWTBSRURZaTd1enU4dkx3UUVSRUJmMzkvTEY2OEdEMTc5Z1FBbkQ5L0hrdVhMbjNsYS92NStXSG16SmtWOXB1Wm1XSGx5cFg0N0xQUGNQYnNXV2hwYWNIZjM3OUNJSk5LcFZpNWNpVktTa3JnNit1TENSTW1WSG5QbzBlUDR2ejU4d0NBUTRjT0lUZzRXT200R1RObW9IMzc5amg5K2pRQVlOZXVYZGk5ZTdmSzY4NmFOUXNaR1JuWXMyZFBwZmMvZVBBZ0hqOStqSUtDQXRqWjJRbjdaVElaa3BPVG9hdXJpelp0MmxUWXo0V1NhNWVxUjF0TFMwdFZ6cFkrZWZJRTI3ZHZ4L3Z2dncrSlJLSjBUR3hzTExadTNZcXZ2dm9LclZxMXF0V2FxME1xbFNyOUJRY1JVWFV4akJFUk5TQmFXbHI0NnF1djhQMzMzK1BreVpOWXZIZ3hBZ0lDNE9YbEJYMTlmZGphMnFvOHQ2U2tCS21wcVZCVFU0T05qVTJGNDJabVpncmJhV2xwd3MvYTJ0cVlPWE1tdnYzMlc2U2twT0RCZ3djVkhoTThjT0FBa3BLU1lHOXZqM2ZmZlZmaGZIMTlmUmdhR2lxTWo0eU14TTgvL3d4dGJXMzQrdnFpdUxnWXNiR3g2TkdqUjRYYVdyVnFoUlVyVmtBbWs2RmZ2MzR3TmpiR3VYUG40T1hsQlUzTml2OVhaVzF0RFFEbzFLa1RBS0NvcUFqeDhmRXdNREJBdTNidGhISGxYL1NOakl5d1pjc1dZZit6Wjgvdzl0dHZ3OEhCQVQvKytHT0YvVlF6cGFXbE9IejRNRWFQSGwwaG5PemF0UXQzNzk3RjRzV0xLd1Q4blR0M0lpRWhBWFBuenEzdzl6TTNOeGNoSVNFWVBYcTB5akQyL1BsenhNWEZvYmk0K0pYcVBuYnNHTUxEd3pGLy92d3EzMlZVNXF1dnZvS1JrUkVXTEZpZ3NILzc5dTNZdjM4Lzl1elpJMHBJSktMR2cyR01pS2lCVVZkWHg5eTVjMUZTVW9MVHAwOWo5ZXJWMkxseko3cDE2NFpmZi8xVjVYbjM3OS9IbENsVG9LT2pVK2s0b096TDgvdnZ2Ni8wV0dKaUlqNysrR09WNXlZbEpXSHk1TWtLKzhhTkc2ZHdUa1JFQkpZdlh3NjVYSTVGaXhiQnk4c0xQL3p3QXg0OWVnUUhCd2NNSHo1Y0dIdnQyalU4ZXZRSXFhbXA2TjY5T3dJQ0FoQWFHb3JqeDQ4akp5Y0hYMzc1cGRMWms0NGRPOExYMXhjQWtKcWFpc21USjhQWjJSa3JWNjZzOUxOVDdZdU5qY1V2di95Q216ZHY0cXV2dmxMNDk5VzZkV3ZzM3IwYnYvenlDNlpQbnk3c3YzLy9QZzRlUElnT0hUckF5TWlveW52OC9mZmZlUFRva2NLK08zZnVBQUF1WExpQWxpMWJLaHpUMTlkSDc5NjlLNzFtUmtZRzR1TGlVRmhZV09YOVgvYjgrWE5jdTNZTlk4ZU9yWEFzTmpZV0VvbUVRWXlJcXNRd1JrVFVBS21ycTJQKy9QblEwZEdCbjU5ZmhWbW4ycUtycTR1K2Zmc3FQZmJzMlRORVJVWEJ6TXdNWGJ0MlZUcm0wYU5IdUhuenBzSyt4NDhmWThXS0ZTZ3RMY1VYWDN3Qkx5OHZBTUJISDMyRUsxZXU0TWNmZjRTWm1SazhQVDJ4ZWZObUJBY0hZOXEwYWZEMzl4ZnVNM1RvVUVSRlJlSHMyYlA0NmFlZk1IdjI3RnI4MUZUYlBEdzhNSFhxVkd6ZHVoVS8vUEFENXN5Wkl6eVc2T1BqZzVzM2IrTElrU01ZTm13WWJHMXRVVnhjakdYTGxzSFUxQlJMbGl5cDFxTitFUkVSdUhqeG9zSytnb0lDQUdVelhDL1BvTFp1M2JyS01QWTZ6cDgvajlMU1VuaDdlK1B1M2J0SVRFd1Vqc1hIeDhQZTNoNmhvYUZLei9YdzhGQTUyMGRFelF2REdCRlJBNldob1lFNWMrYlU2VDJNakl6ZzcrK3Y5Tmp0MjdjUkZSVUZlM3Q3bFdOT25qeFpJWXlabVpsaDd0eTUwTlBUZzZlbnA3RGZ4TVFFaXhjdnhtKy8vUVkzTnpjQXdKZ3hZM0RpeEFuczJiTUhPM2JzRUdZMzFOVFVoTSt1Yk9haHB2THk4ckI0OFdKaFd5cVZBaWliblZHMm4ycnVuWGZlUVhKeU1zTEN3dURyNndzdExTM0V4TVFBQU16TnpkR3ZYejljdkhnUkZ5OWV4TzNidDVHVWxJVEJnd2NyQkpiUm8wZFhhTndTR2hxS01XUEc0T09QUDhaYmI3MmxjT3p5NWN2NDRZY2ZNRy9lUEZoWVdDZ2NxK3RsRVU2Y09BRXJLeXM0T1RraE1EQVErL2J0QTFBMjZ5eVZTcEdjbkl3Tkd6WW9QWGZSb2tVTVkwUUVnR0dNaUlqcWdMNitQcjc1NWh1Vng4dWJlZ0JsM1J6bGNqa21UcHlvOUhIRXFLZ29oVzEvZjMrVnMzbXFTS1ZTWEwxNnRjTCszTnhjcGZ1Ymd2SjMrcXJxWUZtYlB2dnNNL1R0MnhkdWJtNDRkT2dROXU3ZHEzRDg0c1dMS0N3c2hJYUdCblIxZFJFUkVZR0lpQWpoK0J0dnZJSFMwbElzWDc0YzQ4YU5BMUQyZU9LVksxY1FFQkNBcVZPbktyM3Y1NTkvWG1IZjExOS9qVDU5K3RUaXAvdWZoSVFFSkNRa0NMOG9tREJoZ3REUVp2djI3UWdNRE1UT25UdGhibTVlSi9jbm9xYURZWXlJcUFGSVRVM0ZsMTkrV1dIL2UrKzloOEdEQjlmWmZaOCtmWW92dnZoQzZiSHlkdkJ4Y1hFcXh6eDkrbFRwL3RMU1VoUVdGc0xDd2dMT3pzNjFVbXRpWWlKU1UxTlJVbEpTNDNOTlRFeHc4T0JCWWJ1OFVVZkhqaDJiYkFPUGxKUVVBS2kwNlV0dDA5YldGaDROZlB2dHR5djhXUllVRk1EUHp3OFRKa3pBcEVtVGxGNGpLU2tKMGRIUnd2RlBQdmtFSzFldXhKMDdkeEFVRktRd05qbzZHcXRYcjhhNmRlc3F6SXpWNU5IZW9xSWk0WkZIWmZUMDlCUzJBd01EQVVEcDhndlhybDJEdGJVMWd4Z1JWUXZER0JGUkExQysxdGZMbmo5L1hxZjNsVXFsU0VoSVVIcXNmQUhvL1B4OGxXTktTMHNydmI2Ym01dktSeHhyYXYzNjlVaE5UYTJWYXpVSDhmSHhzTEN3cUxYMTJsVEp5c3JDZ1FNSGhPM09uVHZYZU9ieVJlbnA2ZERYMTBlTEZpMEFsTTJ5cmwyN0ZqRXhNWWlPamxZWVcvNmVWbXhzTEV4TVRDcGNxMGVQSGpBMU5hM3luck5temFyMGVFaElpREJyZStmT0hZWFp2SlNVRk1URnhRbmI4Zkh4Y0hGeFVmbStXTGxCZ3dheExUNFJNWXdSRWIyc3VMZ1lCUVVGS0N3c0ZQNHAzeTcvRFhyNXZ0cGlhMnVMWThlT0Nkcy8vL3d6UWtKQ2F1MzZxa2dra2dxUGtwVzdmZnMyUHYzMFUzVHQybFZsaDhLVEowOWkxYXBWRmZacmFtckMwTkFRTFZxMFFHeHNMSzVmdi81SzliVnIxdzdlM3Q0QWdCWXRXc0RFeEVSb3VSOFRFMVBobmJyTGx5L0R4OGVueXMvVzFNWEV4Q0FsSlFWK2ZuNTFmcS9pNG1Ja0p5Y0RBRzdldkluUzBsSWhqUDM1NTUvSXo4OFh4cGEvazVlUWtJRGp4NDhyWEtkZHUzWndkWFhGZ3djUEtyU1pWMWRYVjVqWmZKR3RyUzNDdzhPVkhyT3pzNnRXR1BQejg2dDAzSXN0K1RkdjNnd05EUTNoRnhFeE1USFl1blVyZ0xMbEpXUXlHUklURTFXK0wxYXVkKy9lREdORXhEQkdSTTFYWGw0ZU1qSXloSDh5TXpPUmtaRlJveVlPTDYvRjlhclUxZFVWSG9WU3RSQnVZOUc5ZTNjY1Bud1lBTEIzNzk1S0YzQ3V6S0JCZzRRd05tWEtGRXlaTWtVNFptaG9pTzdkdXdNQUNnc0xjZlBtVFJnWkdjSFIwUkVBRkZxZDUrWGxZZG15WmNKMithT09EeDQ4VUxxL3JtelpzcVhPbTRTVWxwYmkrZlBuTURBd3dMTm56M0QyN05uWHZxYWpvNlBLZDgvYXRHbUQ3Nzc3RGdBd2Z2eDRoV1BidG0xRFJrWkdoWE11WGJxRVM1Y3VLZXg3NjYyMzRPcnFpbnYzN2xWNHRGSWlrZURYWDM5RlhGeGN0ZjRkNmVucHdjSEJvY3B4NVlZUEgxNnQ4U0VoSVlpTmpjWEVpUk9Gb08vbjV5ZUUzaFVyVmlBeU1oS0hEaDJDdHJaMnRlOVBSTTBYd3hnUk5YbkZ4Y1VLb2FzOGVMMzRHL3ZtVE5VTVgxRlJFWUN5TC9lcXh0UWtXUHo3My8vR21ERmpxalZXMmF6WHk5cTFheWZNMkpXdk0rYm82S2gwRms4cWxlTE1tVE1WOXVmazVDamRYMWVVQlpPNklKZkxrWnViVzJ1ZnpjTEM0cFVhZ2J3OE0xbit6dGo3NzcrdjhwMnhHVE5tSUQ4L1grbmZ1WUNBQUdSbloxZFlQUHBGTXBrTUhUcDB3TTgvLzF6amVxdVNuSndNQndjSGpCOC92c0puS3l3c3hNV0xGOUduVHg4R01TS3FOb1l4SW1xU25qeDVndHUzYnlNaElVSHB1MWlWMGRMU2dxNnVMdlQwOUtDcnE2dnd6OHY3amh3NVVrZWZvSDVrWkdSVStTamJ0V3ZYNnVWeHQ3cWlwYVVsekt5VXk4bkp3WHZ2dlFjWEZ4ZUZ4eXlmUDMrT3laTW4xOW5qWXdFQkFYVnkzUmVscGFYaDJMRmpTRTlQeDh5Wk01VytTOVdRNmV2clExOWZIL2Z2MzFkNi9PMjMzOFlubjN5aTh2eVZLMWZpd1lNSGRWTGJxRkdqTUdyVUtLVi9QMUpUVTFGWVdJZ3paODRvdkZQMk1vbEVndi84NXo5MVVoOFJOVDRNWTBUVVpQenp6eitJajQ5SFhGd2Nzckt5cWh5dnJhME5pVVFDQ3dzTGhYK2EwM3NjMnRyYThQRHdVSG9zTnpjWGYvLzlONHlOalZWMlJNekt5c0xkdTNlcmRhL0l5RWc4ZWZLa1dtTnJjd1pKMmJ0R3hjWEZBQ28rSHFxbnA0ZmZmLys5MXU0dEJrdExTMHlhTkFucjFxM0RtVE5uOE9hYmI5WjdEWEs1WEdrZ0twOXRmZmJzbWRLd1pXaG9xUEI0cVRMSGp4L0h5Wk1uVlI3UHk4dURuWjFkRFN1dW52SjMyWlExcnBGSUpKWE81c2JHeGlJc0xBeXRXN2V1azlxSXFIRmlHQ09pUmtzdWx5TTVPUm54OGZHSWo0OUhUazZPeXJFbUppWVZRbGRWWC9xYU1qVTFOZWpxNmtJaWtTaThNL1dpOGdZZUhUcDBVRG5tOU9uVFdMTm1UYlVDN0kwYk4zRDc5dTFxMVZkVmwwYXFuSzZ1THR6ZDNZVkZsK3ViVkNwVmVML3ZaY2VPSFZOb1dGUE96ODhQTTJmT3JQVGFucDZlR0RGaWhNcmorL2Z2UjI1dWJ2V0xyU1ZhV2xwd2NuSlNHZ1FqSXlOeDZ0UXBkTy9ldlY1bVI0bW84V0FZSTZKR3A2Q2dBTkhSMGJoeTVZcktMMTNxNnVxd3M3T0RzN016bkoyZG9hK3ZYODlWMXI0blQ1NWc5ZXJWV0xwMDZXczMrRkJYVjYvUXplNVZEQmd3QUFNR0RLalcyS2xUcDFiN25iRzB0RFNFaFlXaFhidDJyMU1lenA0OWk3Q3dzQXI3eTV0QXBLU2tLRjNmRFFBKytPQURkT2pRNGJYdUx5WTdPenRFUlVVaExTMnRYaGQrQnNxNmFYNzMzWGNWM3UwcUtpckNva1dMNE9QakExOWYzd3JuVldkdExpMHRMUmdZR0ZSNmJ6SHMzNzhmZ1lHQjhQSHh3UWNmZkFDSlJBSUErT3V2djdCcTFTcjA2dFVMWDM3NVpiT2FlU2VpcWpHTUVWR2prWm1aaVlzWEx3cnRzMSttcWFrSkJ3Y0hPRHM3dzhuSnFkWTZIVFlFTVRFeFdMNThPWjQrZllxN2QrOEtIUU5yS2pRMFZHazRVYVk2aXo0cnMyYk5HcVg3MDlQVHF6MHpCcFN0RVFXVXpkQnBhbXJXT0JnVkZCVGduMy8rcWRDMTcwVzV1YmtxajR2eGVGOXRLdTlJbUpLU1V1OWg3TysvLzhhbVRadXdkdTFhaFYrRWxEZmxzTFMwaEx1Nyt5dGQrODgvLzhTcFU2ZFVIaTl2NEZIZkprMmFCSWxFZ2gwN2R1RFVxVk40ODgwM1lXNXVqaTFidHFCLy8vNllQMzkrbysrU1NrUzFqMkdNaUJxOCtQaDRYTHAwQ1NrcEtSV082ZXJxb2tPSERuQjJka2I3OXUxRis2MTRYWkhKWk5pNWN5ZjI3dDBMdVZ3T2QzZjNhczBlcUpLZW5vN1kyTmdhblpPYm0xdmpjNVE1ZlBpdzBPNitwa3hNVEZTdU0vV2k1OCtmNC9EaHc3aHc0UUxpNHVMdzIyKy9LUTFWcWhwNHZLaXhoL255eFo0TEN3dnI1WDZscGFYSXljbkI2ZE9uY2V6WU1YaDZldFpKK0toT0E0OFhtL1pVdGg1ZytReHArZnFCbGRIVTFLeDBWa3RkWFIzRGh3L0h3SUVERVJRVWhBTUhEa0FxbGNMVzFoYisvdjRNWWtTa1ZOUDYxa0pFVFVaeGNUR3VYcjJLNk9ob1pHZG5LeHd6TURDQWs1TVRuSjJkWVdkblYybWI2OGJxMmJObkFJQWRPM2Fnb0tBQUdob2ErT0NERHpCdTNMalgrcnp2dnZzdXhvNGRXNjJ4OGZIeG1EdDNManc4UExCa3laSlh2bWU1VWFOR0NXdUdWZGZqeDQrRk5heVV5YzNOUlV4TURDNWV2QWdBd3Z1RFFObDdjVGs1T1RBek02dHducW9HSHZUcXpwMDdCNmxVQ2pNek04eWJOdzg5ZS9hc2wvdWVPblVLOGZIeDBOSFJnVXdtUTNSMHRNS3NXM1U2Z2M2YU5hdktNZVBHamNQSEgzOWM1VGc5UFQxTW5qd1pQajQrK09tbm4zRHQyalhNbkRrVE0yZk9oS3VyYTVYbkUxSHp3akJHUkEzS3MyZlBjUEhpUmNURXhBaGZtTXUxYXRVSzN0N2VjSFYxaFpxYW1rZ1YxajJaVEliRXhFUUFaYi9WTnpNelEwQkFRSlZmNU1yZm42dnNOL0JhV2xyVmZtZWxmR1pJUTBPalZnSkwyN1p0MGJWcjF4cWRrNXFhcXZMWUR6LzhnSkNRRU1qbGNtR2ZqbzRPdW5idGl0NjllNk4zNzk2TnJxMTdZK2J0N1kycFU2ZkN6ODlQbUpXckQ4WEZ4VUlyZVRVMU5YVG8wQUVmZnZpaGNMeXlSaUkxMGJGanh4cU50N0t5d25mZmZZZnc4SERvZThQZEFBQWdBRWxFUVZSczJiSUZTVWxKREdORVZBSERHQkUxQ0VWRlJUaDU4aVN1WHIxYTRaaWxwU1g2OXUycnNyMTZVL1BubjM4aUxTME5BT0R1N280dnYveFNJVlJrWjJmajRjT0hNREl5Z3I2K1ByUzB0SkNUazRQZHUzY0RnTkE0b0tFcEtDZ1FadnlxcTdLdWVHM2F0SUZjTGtmTGxpM2g2ZW1KM3IxN28xdTNia0tJek1qSUVQNGNWVjFYS3BXcUhBTUF4c2JHbkRtckprMU5UYnp6emp1Vmp0SFQwME40ZUhpMXJtZGpZMU5ockxKSFZYMTlmWlUyQXlrM2Z2ejRhdDJ2SmpRME5LcjlPWHg4Zk9EdDdjMi9SMFNrRk1NWUVZbEtMcGZqeXBVck9IWHFWSVYzVzZ5c3JOQzNiOTlHM2RIdVZRd1lNQUJuenB5QnRyWTJGaTVjV09FOXVLeXNMSHorK2VjcXorL2Z2MzlkbC9oS2R1ellnUjA3ZHRUYTlZWU9IUXAzZDNjNE96c3JuU21kUG4wNm5qOS9YdWsxRWhJUzhQNzc3NnM4UG1mT25FcS82Qk5WQjRNWUVhbkNNRVpFb2tsTlRjWHg0OGVSbVptcHNOL0d4Z1o5Ky9aOTdiYm1qWldXbGhZV0wxNE1OVFUxcFExSnJLMnRvYWFtcHZCNEhsRDJHT2Znd1lPcm5KMFFpN3U3ZTQyRGRXNXVMa0pDUXBRZU16VTFoYW1wcWNwekJ3MGFoUHo4L0JyZDcyWGxpL3dTRVJIVkJZWXhJcXAzZVhsNUNBOFB4NDBiTnhUMkd4c2JZOFNJRVhCd2NCQ3Bzb2Fqc3ZlNmRIUjBLcndycGFhbVZ1dU5URnhjWEtyOUtGWmxKa3lZZ1BIangwTmRYZjJWM3ZXclNWdjlGODJZTWVPVnppTWlJcW92REdORVZHOWtNaGt1WGJxRXMyZlBLalRuME5EUWdKZVhGL3IyN2N2Mno5WFVtRHBJcXFtcDhkOHJFUkdSRWd4alJGUXZVbEpTY09MRUNUeDU4a1JodjUyZEhVYU9ISW1XTFZ1S1ZCa1JFUkdST0JqR2lLaE9sWmFXSWpRMEZGZXVYRkhZYjJSa0JGOWYzMmJUSVpHSWlJam9aUXhqUkZSbm5qNTlpcUNnSUlVR0hlcnE2dWpkdXpmNjl1MWI3Zld1aUlpSWlKb2loakVpcWhPM2J0M0MwYU5IVVZKU0l1eXpzYkhCeUpFallXWm1KbUpsUkVSRVJBMER3eGdSMWFxU2toTDg4Y2NmdUg3OXVyRFB3TUFBUTRjT2hhdXJxNGlWRVJFUkVUVXNER05FVkdzZVAzNk1vS0FnUEg3OFdOaG5iMitQc1dQSFFrZEhSOFRLaUlpSWlCb2VoakVpcWhYWHIxL0hIMy84b2ZCWVlyOSsvZEMvZjM4UnF5SnF2bEpTVWdDVWRTd2xJcUtHaVdHTWlGNkxWQ3JGc1dQSGNPdldMV0dmam80T3hvNGRDM3Q3ZXhFckl5SWlJbXJZR01hSTZKVmxabVlpS0NnSVQ1OCtGZlpKSkJLTUh6OGV4c2JHSWxaR1JFUkUxUEF4akJIUkswbE9Uc2ErZmZzVUhrdnMxS2tUL1B6OG9LR2hJV0psOWN2YTJscnNFcWlSNE44VklpSjZHY01ZRWRWWVhGd2Nnb09ESVpQSkFKU3RIZWJyNjR2dTNidUxYRm45S3l3c1JFWkdCaVFTaWRpbFVBT1ducDZPb3FJaXNjc2dJcUlHaG1HTWlHcms2dFdyK085Ly95dHM2K3ZyWTl5NGNiQ3lzaEt4S3ZGSUpCS0dNYXBTZW5vNkxDd3N4QzZEaUlnYUdIV3hDeUNpeHVQczJiTUtRYXhseTVhWU5tMWFzdzFpQU9EaTRvTGs1R1N4eTZBR0xqazVHUzR1THZWNlR5NG5RVVRVOERHTUVWRzFuRGh4QW1mT25CRzJKUklKcGt5WkFnTURBeEdyRWwrN2R1MmdwYVdGSzFldWlGMEtOVkRSMGRIUTA5T3I5eGJ6bHBhV0FNQmZGaEFSTldBTVkwUlVLWmxNaHNPSEQrUGF0V3ZDUG10cmEzejQ0WWZRMDlNVHNiS0d3OWZYRjQ4ZVBjTGx5NWZGTG9VYW1LaW9LR1JrWk1ESHgwZnNVb2lJcUFIaU8yTkVwRkpKU1FtQ2dvSnc3OTQ5WVYrN2R1MHdmdno0WnRVeHNUcEdqaHlKc0xBd25EaHhBalkyTnJDd3NPQTdRczFVZW5vNjB0UFRrWnljREQwOVBZd1lNVUxza29pSXFJRmlHQ01pcFlxTGk3Rjc5Mjc4ODg4L3dqNW5aMmY4NjEvL2dybzZKOVdWR1RwMEtPN2R1NGY0K0hoY3ZYb1ZPam82ZVBEZ2dkaGxVVDJ5c2JGQllXRWhMQ3dzNE9ibVZ1K1BKaElSVWVQQ01FWkVGVWlsMGdwQnpNM05EVysrK2FhSVZUVU83ZHExUTd0MjdjUXVnd2hBV1JPUHdzSkNzY3NnSWlJVkdNYUlTSUZNSnNPK2Zmc1VnbGlQSGozd3hodHZpRmdWRWIwS1MwdExwS2VuaTEwR0VSR3B3REJHUkFLNVhJN2c0R0NrcEtRSSsvcjM3NDkrL2ZxSldCVVJFUkZSMDhRWFA0aEljUHo0Y2NURnhRbmJJMGFNWUJBamFzUXNMQ3lRbHBZbWRobEVSS1FDWjhhSUNBQnc1c3daeE1URUNOdGp4b3lCcTZ1cmlCVVIwZXZTMWRWRlVWR1IyR1VRRVpFS25Ca2pJbHk1Y2dWbno1NFZ0djM4L0JqRWlKcUE4bTZPTHo1NlRFUkVEUWZER0ZFemQvdjJiZnorKysvQ2RwOCtmZUR1N2k1aVJVUlVXOHJYdXVPamlrUkVEUlBER0ZFemxwS1NndURnWUdIYnlja0pnd1lORXJFaUlxcE51cnE2c0xDd1FISnlzdGlsRUJHUkVneGpSTTNVUC8vOGc4REFRTWpsY2dCbExiRC85YTkvaVZ3VkVkVTJDd3NMcEtTa2NMMHhJcUlHaUdHTXFCbkt5Y25CbmoxN1VGSlNBZ0F3TmpiR3hJa1RvYUdoSVhKbFJGVGJQRDA5VVZSVWhQajRlTEZMSVNLaWx6Q01FVFV6VXFrVWUvZnVGVHFzNmVqb1lPTEVpV2pSb29YSWxSRlJYYkMwdElTRmhRVmlZbUthM095WVRDYkRzMmZQVUZ4Y1hPLzN2bi8vUGg0OGVDQnNSMGRISXpjM1YySE04K2ZQdWVnMkVWV0tyZTJKbWhHNVhJNmdvQ0JrWldVQkFOVFYxVEZod2dTWW1abUpYQmtSMVNWUFQwOGNPM1lNTVRFeDhQVDBySk43eU9WeXlHU3lHcCtucHFZR2RYWEYzdzJucHFhaXRMUlVZWitwcVNrTURBd1U5Z1VIQitPWFgzN0J3b1VMTVhEZ3dBclhsc2xrU0V4TVZIbHZTMHZMU28rL3FGV3JWakF4TVJFQ2JXQmdJRFEwTkRCNThtUUF3SklsUzdCbzBTSzBiOThlQUdCbVpvWjkrL2JoN05tejJMVnJWNFhQU0VRRUFHcnk4aGRHaUtqSkN3OFBSMlJrcExETnRjU0ltbzkxNjlZQkFENzk5Tk02dWY2UkkwZXdjZVBHR3AvbjUrZUhtVE5uS3V3Yk0yWU1uajkvcnJEdi8vN3YvekI2OUdoaE95TWpBMU9tVEVGeGNURmF0MjZOelpzM1ExZFhWK0djM054Y3ZQWFdXeXJ2dlhUcFVnUUVCRlM3VGgwZEhWeThlQkVBOFBUcFV3QkF5NVl0QVFBUEh6NkVSQ0tCdHJZMkFHRGx5cFg0NUpOUDBLVkxGM2g1ZVNsY3k5RFFzTUkrSW1xZU9ETkcxRXpjdkhsVElZajE2OWVQUVl5b0dYbm5uWGV3ZGV0V0hEdDJESDUrZm5WMm42bFRwMWFZd1ZKbHc0WU5Lbys5L2ZiYkdEcDBLTzdmdjQ5bHk1YkIzTnhjT0ZaY1hJd2xTNWFnUllzV1dMMTZOZWJObTRlZmZ2b0o4K2JOVTdoR2l4WXRzSHYzYm9WOVQ1NDh3Y0tGQytIbzZJaHUzYnJodDk5K1V6aiszbnZ2d2R2Ykc5T25UMWZZcjZXbEJSMGRIVXliTmcxaFlXRklURXhFejU0OTBiMTdkd0RBenAwN01XellNRWdrRWdEQWxpMWJrSitmRDZsVWluUG56Z0VvVzlQUnpzNE9MaTR1REdORUJJQmhqS2haZVBqd0lZNGVQU3BzZCt2V0RmMzc5eGV4SWlLcWI1YVdsaGc2ZENqQ3dzSUFvTTRDMmNDQkE5R3FWU3RrWjJmRHhNU2t3dkhEaHcramQrL2VhTjI2TlRadDJxVHlPcWFtcHJDM3Q4ZWxTNWVncGFVbGhCNlpUSWJ2dnZzT2QrL2V4YXBWcStEazVJVFBQLzhjeTVZdGc2bXBLYVpPblNwY1ExMWRIWmFXbHJoeDR3YjA5UFJnYTJ1TEZTdFd3TWpJQ0FFQkFkRFMwb0tXbHBZd1BqTXpFM2w1ZWVqVXFaUEtRSm1Sa1lGMTY5YkJ3TUFBRVJFUkNzZU9IajJLb1VPSG9sZXZYZ2dPRG9hT2pnNkdEUnVHdm4zNzR1SERoL2p3d3cveDlkZGZDK3UvRVJFeGpCRTFjZG5aMmRpM2I1L3dMa2ViTm0wd2JOZ3drYXNpSWpGNGVub2lPVGtaTVRFeEFPb3VrQjA1Y2dSNzl1ekJsaTFiRk41SnZYejVNalp0MmdRakl5TzBidDI2V3RlS2lvcEM5Kzdkb2F1ckM2bFVpaFVyVnVEOCtmT1lQMysrc0VCOS8vNzlrWmFXaGw5Ly9SVzV1Ym40OU5OUEZickRIanQyREZGUlVlallzU09TazVPeGZ2MTZHQm9hQWdDU2s1T1JtcG9LQUxoMzd4NkFzbzZ6THdZdFUxTlR1TGk0b0tTa0JOOTk5eDBHRGh5SUw3NzRva0t0eTVZdGc0Nk9EaUlpSWpCa3lCRFkyTmhneDQ0ZDZOR2pCdzRmUGd4WFYxY0dNU0pTd0RCRzFJU1ZsSlJnMzc1OXdndm5CZ1lHZVBmZGQ2R21waVp5WlVRa2xuSGp4aUUwTkJSUlVWSEl6czVHLy83OVlXdHJXNnYzOFBMeXdvNGRPN0JxMVNxc1dyVUthbXBxa01sazJMUnBFeHdkSFRGNDhPQnFYU2NuSndkLy8vMDNacytlamN6TVRLeFlzUUszYnQzQzNMbHpLMXhqM0xoeGtNbGsyTFp0Rys3ZHU0ZlpzMmZEM3Q0ZUFEQnYzandzWHJ3WVVWRlJtREpsaXNMbkRRME54YUZEaHhTdXRYWHJWb1Z0VDA5UExGdTJEQWNQSGtSV1ZoYXlzckl3WWNJRTZPam9vS0NnQUZaV1ZsaXpaZzN5OHZKZ2FHaUlDUk1tb0tTa0JPcnE2Z2dKQ2NIY3VYTVJIeCtQTld2V3ZNb2ZKeEUxWVF4alJFMVlhR2lvMERsUlEwTUQ3Nzc3TGx2WUV4RjhmWDFoWjJlSG8wZVBZdGV1WGJDMXRZV25weWVjbkp4cTVmb1NpUVN6WjgvRzBxVkxFUlFVaFBIangrUEVpUk80Zi84KzFxNWRXKzFmQ0pVM3kralVxUlArL2U5L282aW9DQjk5OUJHY25aMXgvLzc5Q3VQNzlPa0RtVXlHd01CQXJGeTVFdXZXclVOMmRqYUFzbmZaSGp4NGdJY1BIeUl0TFEwQW9LK3ZEd0JvMjdZdHRtL2ZEcUNzazJOSlNZa1EyQll2WGl4MGRodzVjaVQ2OWV1SDVjdVg0OU5QUDBYWHJsMFJFUkdCdzRjUEF5aHI2dEd5WlV2bzZPaEFSMGNIY3JrYy9mdjNSMkJnSU16TnphdjlMaDBSTlI4TVkwUk5WSHg4UEs1ZXZTcHN2L25tbTdDMHRCU3hJaUpxU0p5Y25EQnQyalJjdW5RSk1URXhPSERnQUl5TmpXRmlZZ0k3T3pzQUVBSkpUV2JPeW9OV3YzNzlNSFRvVU96WXNRTWRPblRBenAwNzBiZHZYM1RxMUtuYTE3cDY5U3JhdEdrREt5c3JmUFRSUjNCeWNzTDA2ZFB4NjYrL3Fqekh3OE1ER3pac2dJYUdCdUxqNHpGbnpoeUY0NDhlUFVKb2FDaUFzc2MweTdzZmx0dStmVHVlUG4ycWRCYkwwTkJRZUx6eGh4OStnSzZ1TGtwS1NpQ1h5N0Zueng3Y3YzOGZiZHEwUVY1ZUhxS2pvM0hvMENHa3BxYmk0NDgveHAwN2R6QjkrblIwN2RvVkkwYU1nTGUzZDdYL0hJaW82V0lZSTJxQ3NyT3pjZVRJRVdHN1Y2OWU3SnhJUkJXWW1KakExOWNYdnI2K2lJK1B4L1hyMTVHU2tvS1VsQlNGY1VPSERxMXlmYkx5OTFKZlhFL3IvLzd2L3hBYkc0dUZDeGRDWFYxZG9ibEdkYnp4eGh2NDY2Ky9FQjBkamVIRGgwTXVsd3N0K2xYUjE5ZUhqWTBOQU1EYzNGeG90Ly93NFVPc1hMa1NzMmJOZ3FPakk3NzQ0Z3VZbXBwV1dLaTVPdWJPblF1SlJBSjlmWDFJcFZJY1AzNGNwYVdsV0xObURYNzQ0UWQ0ZW5wQ1UxTVRBd2NPaEsrdnJ6QWo5dWpSSTV3OGVaSlBLQkNSZ0dHTXFJbVJ5V1E0Y09BQWlvdUxBWlExN0JneVpJaklWUkZSUStmazVLVHdtR0poWVNIUzA5TUJvRnBOSjBwS1NnQUFtcHIvKzJyUm9rVUx2UHZ1dTFpN2RpM2MzTnlxM2JTam5JZUhCN3AwNllMOSsvZWpSNDhlS0N3c2hJbUpDVnEzYm8yU2toTE1uVHNYdzRZTnc5Q2hRNFZ6dG16Wmd0NjllOFBOelEwdFdyU0FvNk1qQUFnTlBheXRyYUd0clkzQ3drSzR1N3RYNklnb2w4dFZQa2E1ZS9kdUJBY0hWMXB6Y1hFeERodzRJQVN1bDF2ckE4QzVjK2Z3eXkrL1ZQOFBnb2lhTElZeG9pWW1ORFJVK0FLbHJhMk5zV1BIc21FSEVkV1lycTV1alI1UExHOFVwS09qSSt6THo4L0h2bjM3b0ttcGlldlhyK1BDaFFzMVhsOXIyTEJoV0xWcUZRb0tDaEFRRUFCOWZYMHNXYklFbXBxYUtDd3NSRVJFaEJER1VsSlNjT2pRSWNoa01yaTV1YW04WmtSRUJBd05EZUhpNGxJaGpPWG41d3Z2a3IxczNMaHhsUzRpWFYzODMyUWlLc2N3UnRTRXhNZkg0L0xseThMMm0yKytDU01qSXhFcklxTG1JanM3RzVxYW1ncGhiTU9HRGNqSXlNRDMzMytQRFJzMllPM2F0ZWpZc2FPdy9waWFtaHJrY25tbDErM1lzU05rTWhudTNMbURYcjE2WWR1MmJjakx5NE8rdmo1Njl1eUo0T0JnRkJjWFExdGJXMWhjdWFwdWpRTUdESUM5dmIxQysvdHlEeDgrUkpjdVhaU2VwNjJ0TGJ4ajl1OS8veHNQSHo2czlENHZhdHUyYmFYcnFoRlI4OFF3UnRSRXZQeWVtSWVIQjV5ZG5VV3NpSWlhazR5TURKaWFtZ3JicDArZlJuaDRPQ1pObWdRM056ZjQrL3RqeG93WitPbW5uN0I0OFdJQVpZODBsbmNxUEhmdUhOemMzR0JzYkt4dzNmS0dHVGs1T2VqWHJ4KzJiTm1DeU1oSURCNDhHSjA2ZFVKZ1lDRCsvdnR2ZUhoNDRPelpzMmpidHEzd2FLSXFWbFpXc0xLeXFyQS9OVFVWYVdscFZaNFBBQnMzYnF3eVNMNklzMkZFcEF6REdGRVRjZWpRSWVFOU1WTlRVN3p4eGhzaVYwUkV6WVZjTHNlZE8zZUV4eHFUa3BLd1pzMGF1THE2WXVMRWlRQ0E5dTNiWThLRUNkaTllemZDdzhQaDQrTURYVjFkNU9mbkF5Z0xOd01HRE1EMDZkTUJBRktwRkFBUUd4c0xvS3paaUVRaWdaMmRIYzZlUFl2Qmd3Y0x2M0M2ZnYwNlRFMU5rWlNVaE1tVEo3L3k1OWkzYng4QW9LQ2dvTXF4QVFFQnVIdjNicld2YldSa3hQZkVpS2dDaGpHaUp1RENoUXQ0OU9nUmdMSk9adSs4ODQ3Q1MvUkVSSFVwSVNFQlQ1NDh3WWdSSTVDYm00dXZ2LzRhdXJxNkNBZ0lVT2l1T0dIQ0JKdy9meDRiTjI2RXU3czdqSTJOOGVUSkU4amxjang3OWd5dFdyVVN4cDQ0Y1VKWXRON0d4a1pvTHRLMWExY2NQMzVjV0dCNTRjS0Y2TlNwRS83NzMvOENBSHg4ZkdwVSswY2ZmWVFQUHZnQVI0NGNRV2hvS0t5dHJmSHJyNzhpT2pvYXMyYk53cUpGaTVTZXQzejU4cHIrTVJFUlZjQnZhMFNOWEZaV0ZrNmRPaVZzKy9qNEtIeWhJU0txYStYcmRubDdleU0xTlJWRlJVVUlDQWlBbVptWndqaE5UVTNNbVRNSG9hR2hNREl5Z28yTkRhS2pvNUdabVltU2toS0Zib3Q5Ky9aRnk1WXRZV1JraFA3OSswTkxTd3RBMllMVmJtNXV3cnRiQXdjT2hGd3V4NTkvL2dsM2QzZElKQktsTlpiUHRMMzh1R0J4Y1RHMmJ0MksvLzczdjNCeGNjRzMzMzZMeE1SRWZQLzk5NWcyYlJyZWYvOTlqQnMzcnNMMXhvNGRpN3k4UEtYdm5iMnN0TFFVVXFrVTRlSGhWWTRsb3VhRllZeW9FWlBKWkFnT0RoYlc5N0d6czBQUG5qMUZyb3FJbXBPTWpBejg4Y2NmY0hSMFJMdDI3UUNVdFhNdkQwOHZjM1IwRk43SjZ0V3JGLzc2NnkvTW1qVUxBTkNoUXdkaG5MbTVPY2FPSFF1ZzdESElnd2NQS2x6bnhYZGtzN096a1phV0JsdGJXMkZjKy9idDBhRkRCeHc5ZWhSNmVucUlqSXdFQUxSczJSSkFXZGZFUC83NEEvdjM3MGQyZGpaOGZYMHhZOFlNNk9ycXdzM05EVnUyYk1INjlldXhiZHMyUkVSRXdOL2ZYMWkvck55TUdUTXdmUGp3S3YrTUlpTWpFUkFRVU9VNEltcCtHTWFJR3JIejU4OGpJeU1EQUtDbHBZWFJvMGVMWEJFUk5UZUdob2F3czdNVDN2VUNvREtJdld6QWdBRzRjdVVLVHA4K2pYZmVlVWZsckw1Y0xzZXVYYnNxdlphdXJpNWlZbUlRRXhNREFCZ3hZZ1RjM055d1o4OGVsSlNVUUU5UEQyUEdqSUcxdFRVQUlEbzZHcHMzYjBiNzl1MnhjT0ZDZUhoNEtGeXZSWXNXbURkdkh0emMzUERycjcraXFLaW93ajAzYk5oUXJRNko1VTFLaUloZXBpYXZTU3NnSW1vdzB0UFRzWFhyVnFHYjE4aVJJeXQ4bVNBaXFnOEZCUVhRMDlNVHU0d2FTMDVPaHAyZFhaWGppb3FLRkZyMkV4SFZGdldxaHhCUlExTmFXb3JnNEdBaGlObloyVEdJRVpGb0dtTVFBMUN0SUFhQVFZeUk2Z3pER0ZFamRPYk1HVHgrL0JoQTJTS2tmRHlSaUlpSXFQRmhHQ05xWkRJek0zSGh3Z1ZoMjlmWFYxZ1VsWWlJaUlnYUQ0WXhva1pFTHBmanlKRWpDbzhuZHVuU1JlU3FpSWlJaU9oVk1Jd1JOU0tYTGwxQ1dsb2FBRDZlU0VSRVJOVFlNWXdSTlJMUG56K3ZzTGd6SDA4a0lpSWlhcndZeG9nYWlhTkhqNktrcEFRQTBMWnRXM1R0MmxYa2lvaUlpSWpvZFRDTUVUVUN0MjdkUWxKU0VnQkFUVTBOZm41K0lsZEVSRVJFUksrTFlZeW9nU3N1TGtaSVNJaXc3ZVhsQlRNek14RXJJaUlpSXFMYXdEQkcxTUNkUEhrU2VYbDVBQUFURXhQMDc5OWY1SXFJaUlpSXFEWXdqQkUxWUttcHFiaHk1WXF3UFh6NGNHaG9hSWhZRVJFUkVSSFZGb1l4b2dicytQSGp3czhkTzNhRWc0T0RpTlVRRVJFUlVXMWlHQ05xb0s1ZXZZck16RXdBZ0phV0ZueDlmVVd1aUlpSWlJaHFFOE1ZVVFNa2xVb1YxaFRyMTY4ZkRBd01SS3lJaUlpSWlHb2J3eGhSQTNUaHdnWGs1K2NEQUF3TUROQ3JWeStSS3lJaUlpS2kyc1l3UnRUQTVPZm40OEtGQzhLMmo0OFAxTlg1bnlvUkVSRlJVOE52ZUVRTnpKOS8vb21Ta2hJQWdLV2xKVHAxNmlSeVJVUkVSRVJVRnhqR2lCcVF6TXhNWEw5K1hkZ2VObXlZaU5VUUVSRVJVVjFpR0NOcVFNTER3NFdmblp5YzBMWnRXeEdySVNJaUlxSzZ4REJHMUVDa3BLVGc3dDI3QUFBMU5UVU1HVEpFNUlxSWlJaUlxQzR4akJFMUVMLy8vcnZ3YzdkdTNXQnFhaXBpTlVSRVJFUlUxeGpHaUJxQW1KZ1laR1ZsQVFDMHRiVXhjT0JBa1NzaUlpSWlvcnJHTUVZa3N0TFNVdnoxMTEvQ3RyZTNOM1IxZFVXc2lJaUlpSWpxQThNWWtjZ3VYTGlBM054Y0FGemdtWWlJaUtnNVlSZ2pFbEYrZmo3T256OHZiQThaTWdRYUdob2lWa1JFUkVSRTlZVmhqRWhFcDArZkZoWjROamMzUitmT25VV3VpSWlJaUlqcUM4TVlrVWllUFh1R3ExZXZDdHZEaHc4WHNSb2lJaUlpcW04TVkwUWlPWGZ1SE9SeU9RQ2dRNGNPc0xXMUZia2lJaUlpSXFwUERHTkVJc2pOemNYMTY5ZUY3Y0dEQjR0WURSRVJFUkdKZ1dHTVNBUXZ6b281T2pxaVZhdFdJbGRFUkVSRVJQV05ZWXlvbnVYbTVpcThLOWEvZjM4UnF5RWlJaUlpc1RDTUVkV3pDeGN1UUNhVEFRRGF0V3NIUzB0TGtTc2lJaUlpSWpFd2pCSFZvL3o4ZkZ5NWNrWFk1cXdZRVJFUlVmUEZNRVpVank1ZXZDaXNLMlpyYTR1MmJkdUtYQkVSRVJFUmlZVmhqS2llRkJZV0lpb3FTdGp1MjdldmlOVVFFUkVSa2RnWXhvanFTV1JrcERBclptbHBDWHQ3ZTVFcklpSWlJaUl4TVl3UjFZUGk0bUpFUmtZSzJ3TUhEaFN4R2lJaUlpSnFDQmpHaU9wQlpHUWtwRklwZ0xKWnNmYnQyNHRjRVJFUkVSR0pqV0dNcUk2OVBDdkdkOFdJaUlpSUNHQVlJNnB6MGRIUktDb3FBZ0NZbTV2RDJkbFo1SXFJaUlpSXFDRmdHQ09xUXlVbEpiaDQ4YUt3M2E5ZlB4R3JJU0lpSXFLR2hHR01xQTVGUjBlam9LQUFBTkN5WlV0MDdOaFI1SXFJaUlpSXFLRmdHQ09xSTZXbHBZaUlpQkMyKy9idEN6VTFOUkVySWlJaUlxS0doR0dNcUk3RXhNUUlzMkw2K3ZybzNMbXp5QlVSRVJFUlVVUENNRVpVUnk1ZHVpVDgzTE5uVDZpcjh6ODNJaUlpSXZvZmZqc2txZ1BKeWNuSXlzb0NBR2hvYUtCYnQyNGlWMFJFUkVSRURRM0RHRkVkaUlxS0VuN3UzTGt6OVBUMFJLeUdpSWlJaUJvaWhqR2lXcGFUazRQNCtIaGh1M2Z2M2lKV1EwUkVSRVFORmNNWVVTMTdjVmJNMXRZVzV1Ym1JbFpEUkVSRVJBMFZ3eGhSTFNvdExjV1ZLMWVFYlU5UFR4R3JJU0lpSXFLR2pHR01xQmJGeE1TZ3VMZ1lBR0JvYUFoSFIwZVJLeUlpSWlLaWhvcGhqS2dXdmRqT3ZsZXZYbHprbVlpSWlJaFVZaGdqcWlVdnRyUFgxTlJFMTY1ZFJhNklpSWlJaUJveWhqR2lXdkppNDQ0dVhicEFXMXRieEdxSWlJaUlxS0ZqR0NPcUJTKzNzKy9WcTVlSTFSQVJFUkZSWThBd1JsUUxYcHdWYzNCd1FNdVdMVVdzaG9pSWlJZ2FBNFl4b3RmRWR2WkVSRVJFOUNvWXhvaGUwNHZ0N0UxTVRPRGc0Q0J5UlVSRVJFVFVHRENNRWIybUY5dlo5KzdkVzhSS2lJaWFqOWpZV05IdVhWcGFXdVVZbVV5RzFOUlVTS1hTZXFpSWlCb3JUYkVMSUdyTVhteG5yNjJ0RFhkM2Q1RXJJaUpxK2tKRFE3RjY5V3A4K3VtbkdEVnExQ3RkUXlxVm9yaTRHRVZGUlNncUtrSjJkamFlUG4wcS9QUGt5UlBoNTRDQUFKaVptUW5uYnQrK0hUZHYzc1NQUC82bzh2cjUrZm1ZUEhreU5tN2NDRWRIeDFlcWtZaWFQb1l4b3RmdzRydGlYYnQyaFphV2xvalZFQkdKNStEQmc4ak56WDNsOC92MTYxZnR4N3lIREJtQ1k4ZU80Y1NKRXhnK2ZEZzBORFNxUEdmQmdnVklTRWdRQXBoY0xxOTB2TDYrUGd3TkRXRmtaSVE3ZCs0b2hMRzR1RGhJSkJLRjhTa3BLWGo4K0xHd1hWaFlLSXg5OGM5RlgxOGZUazVPMWZxY1JOVDBNWXdSdmFLaW9pTEV4Y1VKMnoxNzloU3hHaUlpY1IwNWNnUVpHUm12Zkw2MXRiVkNHUHYyMjI4UkVSR2hjbnhKU1FuVTFOUXdldlJvbFdQbXo1K1BQbjM2QUFDZVBIbUNsaTFid3RmWEY3cTZ1dERWMVlXT2pvN3dzNjZ1THZUMTlXRmtaQVI5Zlgyb3F5dC9rNk9vcUFpM2J0M0M5T25URmZZSEJRWGgzTGx6TURJeUFnQWg3TzNkdXhlYW1tVmZ0L0x6ODlHMmJWdXNYNysrR244aVJOUWNNSXdSdmFMWTJGaklaRElBWlY4aWpJMk5SYTZJaUVnOGUvZnVWWGxzelpvMUNBa0p3VysvL1FZREE0TnFYYStvcUFnQThPR0hINzV5VFhaMmRncmIxdGJXR0R0MjdDdGZEd0N1WDc4T3FWU0t3NGNQSXlRa0JFRFpUQjBBREI0OEdKOTk5aGtBSURjM0YyKzk5UmFXTGwwcVBLWjQrUEJobkRwMTZyWHVUMFJOQzhNWTBTdTZmdjI2OEhPWExsMUVySVNJcUduUzB0TENtREZqeEM1RFFYaDRPQ3d0TFRGbzBDQUF3TkdqUjFGUVVBQUF5TWpJUUdSa0pJRC9QYVo0OCtaTlBIbnlCRURabzR4RVJDOWlHQ042Qlk4ZlAwWmFXaHFBc2k4THJxNnVJbGRFUk5SMEpTWW00dlBQUDYvMmVCc2JHMnpjdUxIQy91enNiRVJIUjlmbzNxYW1wc0xqazQ4ZlAwWkVSQVNtVFp1R3Q5NTZDMWxaV2Rpelp3Kzh2THh3OE9CQjNMcDFDNDhlUFFMd3Y4Y1VnNE9Eb2EydERhQnN0c3pTMHJKRzl5ZWlwbzFoak9nVlhMNThXZmk1WThlT2JOeEJSRlNIek0zTk1XM2FOQUJsNzExcGFXbFYrTi9kNjlldjQrelpzd0NBenAwN0s3M096WnMzc1hEaHdocmQyOXZiRzRzWEx3WUFIRGh3QU5yYTJuQndjTUNoUTRjZ2w4dGhiVzBOZTN0N2pCNDlHbVBHakVINzl1MEIvTzh4eGNXTEZ3dVBLYWFtcGlJek03Tkc5eWVpcG8xaGpLaUdaRElaWW1KaWhHMCtva2hFVFVsdWJpNGVQMzZNckt3c1BIMzZGSm1abWVqWHJ4K3NyS3hFcThuRXhFUm9ZYjl3NFVMODg4OC9tRFZyRmp3OFBKQ1ptWWt0VzdiZzdObXpjSFIweE15Wk0rSHM3S3owT3QyN2Q4ZU1HVE93WWNNR0pDVWxZYzJhTlNydkdSTVRnN1ZyMThMVzFsYlkxNmRQSHhnWUdPRFJvMGNJREF6RTVzMmI0ZXJxaWkrLy9GTGgveGRlOVBubm55dHRCckozNzE2aDJRY1JOVjhNWTBRMWxKQ1FJTHhZYm14c0RCc2JHNUVySWlKNmZTa3BLUWdQRHhjZXN3TUFUVTFOV0ZoWVZOa0d2cTRvQ3pGZmZQRUZmdnp4Ui9qNys2TkhqeDY0Y2VNR2RIUjBNSHYyYkx6eHhodFFVMU5UZXEzUzBsSVlHQmpBeXNvS1E0Y094WW9WSzVDZW5vNnVYYnNxSGI5cDB5Wm9hR2dvckdQbTV1YUd6cDA3SXl3c0RBQWdrVWdna1Vnd2VmSms1T1RrMU9penRXalJva2JqaWFocFloZ2pxcUZyMTY0SlAzdDRlSWhZQ1JIUjY4dkt5a0o0ZURnU0V4T2hwNmVIQVFNR3dNTENBcTFhdFVMTGxpMUZxMHNxbFVKWFY3ZkNmak16TXl4ZHVoUW5UcHpBNXMyYlVWeGNqSTBiTjFiNWk3SDgvSHpvNitzREtKdmhNalUxeGE1ZHU1U0dzWnMzYitMU3BVc1lNV0tFd3ZwaUFKU0d2ZmJ0MnlNdExmOWhRV1lBQUNBQVNVUkJWQTFQbno2dDhuTnBhV2tKanpJU0VUR01FZFZBZm40K0VoTVRoVzJHTVNKcXpCSVRFN0YvLzM1b2FtcWlYNzkrOFBMeWFqRHZ3QllVRktCRml4WUlDZ3JDdG0zYmxJNHBYMTVrNnRTcFNvL3YyclVMRmhZV0FCVERtTGEyTmlaT25JajE2OWZqNU1tVFFtdDZBQ2d1THNhNmRldWdyNjlmbzdiNisvZnZ4KysvL3k2c0thWk1hV2twV3Jac2lmMzc5MWY3dWtUVXRER01FZFhBaSszczI3VnJWKzMxY29pSUdwcVVsQlFjT0hBQTd1N3VHRFJva0JCVUdvcTh2RHpvNit1amUvZnVLaC9wTzNMa0NISnljakJwMGlTRi9jSEJ3Y2pJeUJET3k4dkxRMTVlbnNKNmtDTkdqRUI0ZURqV3IxOFBGeGNYNFoyNGRldldJU2twQ1FzV0xLangrcEU5ZS9iRXNtWExBSlN0ay9ibm4zL0N5OHNMSmlZbUFJRGp4NDlYdWg0YkVUVS9ER05FTmZEaUk0cHMzRUZFalZWNUE0ckJnd2ZEMDlOVDdISXFrTXZsU0UxTnhjQ0JBK0hnNENDMGxuL1poUXNYSUpQSkZON3J1bi8vUHRhdlh3OC9QejhZR2hvQ0FPN2V2UXNBQ3RmUjBOREFnZ1VMOFAvKzMvL0Rndi9QM3AySFJWMnUvd04vTThNd2c4Z21CTGdDZ2dvaTRvYTRhMjZrSlptYWxackhYREt6dWxyc3VKdzhXc2ZxYUtaWEhhMjBVNHBMQlpvV3FVZkZVZ1JVRkNVM3dDVlpCTmtSZ1lGaG1abmZIM3puODJPY0dSWkJaZ2Jlcit2eWFqNzdQYVRBUGMvOTNNL0tsZGk0Y1NNaUlpSnc3Tmd4VEpreVJWaEg3RkU5ZVBBQW16ZHZocmUzdDVDTUVSRTlUSGRtTEJIcGxaR1JJU3pjS1pWSzRldnJhK1NJaUlnYUx6OC9IN3QzNzBhWExsMU1NaEVEZ096c2JDZ1VDblR2M3IzUjE0YUdoc0xTMGhJdnZmU1NzTy9telpzQWdCNDllbWlkMjZsVEozenl5U2U0Zi84K0ZpMWFoTEN3TUl3Wk13WnZ2UEZHZzU5MzRzUUpYTDkrWFdlL3BoSEt3M1BPaUlocVl6SkcxRUMxU3hUOS9mMzFkdmtpSWpKMSsvZnZoNldsSmFaUG4yN3NVQXc2Zi80OEFEelNoMTdUcGszRG0yKytxWlVFblR4NUVwNmVubnBieVZ0YVdzTEp5UWxsWldVQWdNNmRPNk82dXJwQnp6cHk1QWcyYk5pQTdPeHNuV01SRVJIQ3N5c3JLeHY5UG9pb2JXQ1pJbEVES0pWS1hMdDJUZGhtaVNJUm1hTWJOMjRnTHk4UFU2Wk1hZGJXNnVmT25ZTlNxVFI0UENjbkJ3QVFGeGVudDBPaWhwZVhGOXpjM0hEaXhBbDA2dFFKdlhyMXF2TzVTcVZTcDd1aG41OGYvUHo4aE8wN2QrN2c1czJiZU8yMTE3VE95OHpNeE42OWUzSGl4QWxJcFZLOCt1cXJ1SFRwRXZidTNZdWpSNDhpSkNRRXdjSEJla2UyaW91TFVWcGFpczJiTjJQZXZIa1lOMjRjaGc4ZkRxVlNpWktTRW16ZHVoVXhNVEdZUEhreVFrTkQ4ZlBQUDJQT25Ea1lQMzQ4eG93WlUrZDdJcUsyaGNrWVVRTWtKaWFpcXFvS0FOQ2hRd2QwN05qUnlCRVJFVFdPU3FYQzZkT24wYjU5ZS9UdDI3ZFo3LzN4eHg5RG9WRFVlOTYvLy8zdk9vOHZYYm9VZG5aMlNFNU8xdHZKOE1xVkt6aHo1Z3hzYlcxUlVWR0JhOWV1b1UrZlBnYnZwMWFyc1dYTEZraWxVb3diTnc1eXVSd1hMbHpBc1dQSGNQSGlSYWpWYWd3Yk5neUxGeTlHcDA2ZDhQenp6eU1xS2dvN2R1d1Evdmo2K2lJZ0lBQ0JnWUhDMXkwcUtnb0E4UGJiYitQcHA1K0dTcVZDU2tvSy92ampEMFJHUmtJc0Z1T2pqejVDVUZBUTVzNmRpeDA3ZHVDTEw3N0F2bjM3OE1vcnIyRFVxRkVHMTBNam9yYUZ5UmhSQTlSdTNERm8wQ0FqUmtKRTlHaXVYNytPN094c0JBY0hOM3VaOWRhdFcrc2NHV3NvWjJkbkhEMTZGRzV1Ym5yTEtKVktKWDcrK1dkaHUyUEhqcGczYjU3QisrWGs1Q0E1T1JuejU4K0hSQ0xCdkhuelVGUlVCSkZJaEJFalJ1RDU1NS9YS1lVY1BYbzBSbzRjaVppWUdFUkVST0R5NWN0SVNrclNxb2lZTldzV2lvcUtNSG55WktoVUtpeGV2QmlwcWFsbzE2NGRubjc2YWN5Y09WTm8ydUhrNUlSbHk1Wmh5cFFwK1BMTEw3RnUzVHFzWExteXlRMUNpS2gxc0ZDcjFXcGpCMEZreWg0OGVJQXZ2L3dTQUNBU2liQnMyVEpJcFZJalIwVkUxRGlob2FISXk4dkQyMisvWGVkYVdLYmczcjE3Nk5TcGs4SGptdlhGR3BKVVhyNThXWmpuZSs3Y09XUm5aMlAwNk5FTlh0QzZvS0FBZCs3Y1FXQmdvTUZ6RWhJU0lKZkxNV2pRb0RyTE1GVXFGV0ppWWpCaXhBak9PeVlpQUJ3Wkk2clgxYXRYaGRkZVhsNU14SWpJN0JRWEZ5TTlQUjFqeDQ0MStVUU1RSjJKR05Dd0pFd2pJQ0JBZUQxa3lKQkd4K0xrNUZSdlI4VCsvZnMzNkY0aWtRaWpSbzFxZEF4RTFIcnhZeG1pZXRSdVdWeDdVamdSa2JtNGN1VUtBRFQ3WERFaUltb2FKbU5FZFNnc0xFUnViaTZBbWdWQ3ViWVlFWm1qbXpkdm9tdlhyc0lpeUVSRVpCcVlqQkhWb1hhSllzK2VQYzJpdkllSXFMYXFxaXBrWm1iQzA5UFQyS0VRRWRGRG1Jd1IxYUYyTXNZU1JTSXlSNm1wcVFEQVpJeUl5QVF4R1NNeUlDY25CL2Z2M3djQVNDU1NlaGNmSlNJeVJhbXBxUkNMeGVqV3JadXhReUVpb29jd0dTTXlvSGJqRGg4Zkg3WWhKaUt6bEpPVHc0WHFpWWhNRkgrN0pES0FKWXBFMUJyazUrZkQyZG5aMkdFUUVaRWVUTWFJOU1qTXpFUnhjVEVBUUNhVHdkdmIyOGdSRVJFMVhsVlZGVXBLU3VwZEo0dUlpSXlEeVJpUkhyVkxGSDE5ZldGaFlXSEVhSWlJSG8xbWFZNG5ubmpDeUpFUUVaRStUTWFJOUxoMjdacndtaVdLUkdTdWlvcUtBQUFPRGc1R2pvU0lpUFJoTWtiMGtQVDBkTWpsY2dCQXUzYnQyQTZhaU14V2FXa3BBS0I5Ky9aR2pvU0lpUFJoTWtiMGtOb2xpaHdWSXlKekpwZkxZV0ZoQVd0cmEyT0hRa1JFZWpBWkkzb0lTeFNKcUxVb0xTMkZyYTJ0c2NNZ0lpSURtSXdSMVpLU2tnS0ZRZ0VBc0xXMVJkZXVYWTBjRVJIUm95c3RMV1dKSWhHUkNXTXlSbFJMN1JMRlBuMzZHREVTSXFLbUt5OHZoMHdtTTNZWVJFUmtBSk14b3YralZxdVJsSlFrYkxORWtZak1YV1ZsSmFSU3FiSERJQ0lpQTVpTUVmMmZ2Lzc2U3loUmRIQndRTWVPSFkwY0VSRlIwMVJXVnNMS3lzcllZUkFSa1FGTXhvaitUKzBTUlg5L2Z5TkdRa1RVUENvcUtwaU1FUkdaTUNaalJBQlVLaFdTazVPRjdZQ0FBQ05HUTBUVVBDb3FLbGltU0VSa3dwaU1FUUc0ZGVzV0tpc3JBUUJQUFBFRUhCMGRqUndSRVZIVFZGZFhBd0FrRW9tUkl5RWlJa09ZakJFQldvMDdmSDE5alJnSkVWSHowSHpBeEpFeElpTFR4V1NNQ01DTkd6ZUUxejE2OURCaUpFUkV6VU16TW1acGFXbmtTSWlJeUJBbVk5VG1wYWVuQzU4Z1cxdGJvMU9uVGthT2lJaW82ZFJxTlFEQXdzTEN5SkVRRVpFaFRNYW96YnQxNjVid21pV0tSTlJhcUZRcUFJQkl4Qi8xUkVTbWl0K2hxYzI3ZWZPbThMcG56NTVHaklTSXFQbG9Sc2FZakJFUm1TNStoNlkycmFpb0NQbjUrUUJxZm1IcDNyMjdrU01pSW1vZUhCa2pJako5L0E1TmJWcnR4aDNlM3Q0UWk4VkdqSWFJcVBsd3poZ1JrZWxqTWtadEdrc1VpYWkxWXBraUVaSHA0M2RvYXJNcUtpcVFscFltYlB2NCtCZ3hHaUtpeDBPVGxCRVJrZWxoTWtadDF1M2J0NFZmVWpwMTZnUnJhMnNqUjBSRTFIdzA1WW1ta0l3VkZCVGd3b1VMS0M0dWJwYjc1ZVRrTlBwOUZSUVVJRFkyRnVYbDVjMFNBeEZSYzJBeVJtMFdTeFNKcUMxbzZXU3NyS3hNcStvQUFCSVNFckJxMVNyY3ZuMjd5ZmMvZi80ODVzNmRpNU1uVHpicXV1VGtaS3hkdXhaNWVYbkN2dlQwZFB6MTExLzEvc25KeVdseTNFUkUrbGdhT3dBaVkyRXlSby9EN2R1M2NlUEdEZVRtNXNMYTJocnA2ZW5HRG9sYVVOZXVYYUZRS09EaTRnSmZYMStqZG1nMTFzalkwYU5IOGZYWFgrUFRUei9Gb0VHRG12MysvZnYzaDV1YkczYnMySUZSbzBiQjB2TFJmNVg1NElNUGtKV1ZWZTk1NDhlUHgvTGx5d0hVL0J1UGpvNSs1R2ZhMmRsaCt2VHBqM3c5RWJVdVRNYW9UVXBQVDBkbFpTVUFvSDM3OW5CMWRUVnlSTlFhSEQxNkZDcVZDdTd1N2dnTURJU0xpNHV4UXlJanlNM05SVzV1TGhJVEUzSHIxaTBFQndjYkpRNWpKR05xdFJxSER4K0dxNnNyQmd3WThFajNPSGZ1SEZhdlh0MmdjeWRObWxUbjhZTUhENko5Ky9aMW5qTml4QWdzWExqUTRQSDMzMzhmN2RxMUU3Yi8rdXN2L1BERER3MktUNStPSFRzeUdTTWlBWk14YXBOcWo0cXhjUWMxaDRpSUNIVHAwdVdSZndHbDFzUEZ4UVV1TGk3bzA2Y1BMbDY4aUVPSER1R1paNTVwOFRnMFhSUmJNaG1Mam81R2VubzZKa3lZZ01URVJHRi9Sa1lHQUNBMU5SVldWbFo2cjNWMmRvYWJteHQ2OU9pQlZhdFdhUjNMenM1R2h3NGRERjViV0ZpSURoMDY2T3lYeVdSSVNFaEFXVmtaa3BPVEFkU1VUTjY5ZXhkZVhsNEFBR3RyYTNUdTNObmdleW9ySzRPdHJhMndIUndjYkREQnpzdkx3Nnhacy9EY2M4L2g5ZGRmTjNoUElpSU5KbVBVSnJGRWtaclQwYU5IbVlpUlhnTUhEa1I4ZkR5T0h6K09pUk1udHVpek5jbVlVcWxza2VlcFZDcUVob1lDQUNJakl4RVpHYWx6enRkZmYyM3craGt6Wm1EeDRzVndjbkxDazA4K0tld3ZLQ2pBNXMyYk1YYnNXTHo5OXRzNjExVlhWMlBod29YdzlQVEVtalZyZEk1LytlV1hRaklJQUZ1MmJBRUFMRjI2Vk9mY21KZ1lWRlpXb2wyN2RyQzB0RVJDUWdMa2NybVF1QkVSTlRjbVk5VG1GQlVWb2FDZ0FBQmdhV2tKRHc4UEkwZEU1dXl2di82Q1NxVmlJa1lHRFJvMENJY09IY0tkTzNkYWRBNlpaaEY3bFVyVklzL2J0MjhmMHRQVE1YdjJiSjI1WXZIeDhkaTdkeStXTEZsaThBTXdaMmRudmZ1ZG5Kd3dhdFFvSEQ1OEdJR0JnUmcrZkxqVzhkOSsrdzJabVptWU1tV0szdXQzN05nQkFJaU5qY1hhdFd2eDNYZmZvVnUzYmdDQUF3Y09hSjE3N3R3NUhEdDJUTmdXaVVRSURnN1dlU1lSVVhOaE1rWnRqcVpVQlFDOHZiMkZYMWlJSGtWeWNqTGMzZDJOSFFhWnVHN2R1dUhHalJzdG1veTE1TWhZZW5vNmR1M2FCVzl2Yjh5ZE8xZG5vZW5zN0d3QWdJZUhCL3IwNmRQbys3LysrdXVJajQvSGp6LytxSlVZRlJZV0lqUTBGSU1HRGNLMGFkT2E5aVlBdlBYV1cxaTRjS0h3TmJPenM0TkVJbW55ZlltSURHRXlSbTBPU3hTcE9lWG01aUl3TU5EWVlaQ0pjM1YxeGFWTGwxcjBtVTBkR2N2T3prWkZSUVdBbXZobE1wbmU4K1J5T2Rhc1dRTzFXbzFseTVicEpHS1BLajQrWHFoaUFJQ2hRNGVpYTlldVdpTlhVVkZSa012bENBZ0l3UEhqeDdXdWQzZDNiOUNjNEh2MzdtbmRVeDk3ZTNzTUdUS2trZStBaUtoK1RNYW9UYW1vcU5CcU5jNWtqSnBLSnBPeGF5TFZ5OVhWRlZLcHRFV2ZxVW5HNmhvWkt5b3FRazVPRG5KeWNwQ2FtcXFWZ05VV0VoS0NnSUFBdmZlb3JxNkdRcUhBMjIrLzNheHpxOExEdy9Ibm4zL1crM1dUeVdUWXUzZXZ6djZRa0JDOXlkaUpFeWR3NDhZTmpCMDdGZ0NRbEpTRVc3ZHVvYkt5RWxLcFZPaENxVkZSVVlFZVBYb3dHU09peDRMSkdMVXB0Mi9mRmpxTGRlblNCZGJXMWthT2lNemQzYnQzalIwQ21ZbVcvcnVpU2NhcXE2dDFqdDI0Y1FPWEwxL0dqUnMzaEgydXJxNElDQWdRUnNBY0hCemc0T0FBQUhXVzR0cmIyMlBMbGkyd3NiRXhPTUtrNmF3WUh4K3Z0ZWh5YlJNblR0UkpoRHc5UGJGdDJ6YUR6NjZQU3FYQ2xTdFhFQjhmajdObnp3SUF3c0xDMExkdlgrRTlqUnMzRGt1V0xNR01HVE93ZXZWcUJBVUZDZGRYVjFkajVzeVo4UGIyZnVRWWlJanF3bVNNMmhTV0tCSlJXNkZKYkdxWEtXWm5aeU04UEJ3UEhqeUF2YjA5Um8wYUJROFBqeWJQZTNSeWNrSmVYaDQyYnR4WTUzbjc5dTB6ZUd6OCtQRmFjM2pWYXJWT2N0WllTcVVTNzcvL1BtUXltZEMrZnN1V0xlalJvNGZXZWJhMnR2RHo4OE1mZi95aGxZekZ4c2FpcEtRRTQ4YU5hMUljUkVTR01CbWpOa090VmpNWkk2STJSU3dXQzhuWTZkT25FUlVWQlh0Nyt6ckxEaCtWazVNVHdzTEM5QjZMam83R2xpMWI4TUVISDhEZjM5OWdyTFZWVjFjM3VYbUdSQ0xCK3ZYcjRlL3ZqL1BuejJQdDJyVUd5eDZmZWVZWnJGKy9IaSsvL0RLNmRPbUNxcW9xN05xMUM3Nit2dWpidDIrVDRpQWlNb1RKR0xVWjZlbnBxS3lzQkZCVFZ2UEVFMDhZT1NJaW9zZExKQkpCcVZRaUtpb0twMCtmUnQrK2ZmSHNzODgrdG1mcFczZ1pBR3hzYkFEVWpFQVpPdWRocGFXbGNIUjBiSEpjRFYxMll2VG8wZmpoaHgvdytlZWZZK1BHamRpNWN5ZnUzcjJMTDc3NG9za3hFQkVaMGp3dGo0ak13RjkvL1NXOGJraUhMU0lpY3ljV2kxRllXUGpZRTdISElTOHZyMW1Tc1lZU2k4VjQ1NTEza0pTVWhIZmZmUmZoNGVHWVBYczJmSDE5V3l3R0ltcDdtSXhSbTNIbnpoM2hkWE4yL0NJaU1sVWlrUWgzNzk2RnZiMjlXU1ZpbVptWmtNdmx3dUxNTGNYSHh3Y0JBUUZJVEV5RWc0TURRa0pDV3ZUNVJOVDJzRXlSMm9TS2lncGtaV1VCcUpuVTd1SGhZZVNJaUlnZVA3VmFqZkx5Y2t5WU1PR3hQVU9sVXFHc3JLek9jelR0OGhVS0JVcExTdzJlSjVGSUlKVktFUmtaQ1FBWU9IQmdzOFdwNlNwcHFDbElXbG9hTm16WWdOdTNieU00T0JqUjBkRllzR0FCRmk1Y2lBa1RKa0Fpa1NBek14T3BxYWtHbjFGY1hBeWdadTJ5Mk5oWWcrZEpKQklNSGp5NENlK0dpRm9MSm1QVUp0UWVGZXZXclp2T1JIRWlvdFpJazREMDZ0WHJzVDNqOXUzYldMcDBhWVBPWGJObVRaM0hRMEpDTUd2V0xFUkVSS0JuejU3TlVsSis0TUFCbEphV0NxM3RiVzF0dFk3TDVYSnMzYm9WRVJFUjZOS2xDNzc0NGd2NCtQaGd6cHc1MkxCaEF6WnYzb3dkTzNaZzFxeFpxSzZ1eHZidDIrdDlabHhjSE9MaTRnd2V0N1cxeFlFREI1cjJ4b2lvVldBeVJtMUNTa3FLOE5yVDA5T0lrUkFSdFJ5VlNvWDI3ZHNMYTRjOURoMDdkc1R5NWN1YjVWNWR1M1pGZUhnNDVISTVGaTllM0N6M1RFeE1SRlJVRkNRU0NhWk5teWFzbmFZaEVvbHc2OVl0dlBiYWF3Z0pDUkUrckhOemM4T21UWnNRR3h1TDNidDNvMWV2WHVqU3BRc0dEUnJVNUpqNGdTQVJhVEFab3phaDlzZ1lrekVpYWl1VVN1VmpUY1NBbWxHZThlUEhOOXY5T25YcUJIZDM5MlpySjc5cTFTcXNXTEVDWXJGWXAwUngxNjVkOVY0L2ZQaHdEQjgrWE5pMnM3TnJscmlJaUFBbVk5UUdGQmNYNC83OSt3QnE2dlM3ZE9saTVJaUlpRnFPcGFWNS9haTN0YlhGNU1tVG0rMStJcEVJSWhIN2xSR1JhZUozSjJyMWFyZTA1NmdZRWJVMWhocFdFQkdSOFRFWm8xYVBKWXBFVFpPVGsyUHNFT2dSWkdkbkE2aFo1SjZJaUV3VGt6RnE5V3FQakhYdjN0MklrUkNaRjZWU2lYWHIxbUh1M0xtNGN1VktpenhUcFZLaHVMZ1lkKy9leGJWcjEzRHExQ25zMzc4ZlgzLzlOZjcxcjMvaDFxMWJlcTlidDI0ZDFxeFpnOHJLeWdZOTUvejU4NWc4ZVRLaW9xS2FNM3lUb21rbnp4STlJaUxUWlY2RjVFU05sSjJkTGZ4QzBxNWRPemc3T3hzNUlpTHpJUmFMNGVqb0NKVktoZlhyMTJQNzl1MndzYkZwMUQwS0Nncnd5eSsvb0xxNkd0WFYxVkFxbGFpdXJvWkNvVUJaV1pudzM3S3lNcFNVbEtDa3BBUnF0ZHJnL2V6dDdkR2pSdyt0ZlNxVkNuRnhjWEIyZG9hVmxWV0Q0bEtwVktpcXFvSktwV3JVK3pFblVxblUyQ0VRRVZFOW1JeFJxMWE3cGIyWGw1Y1JJeUZxbUwvKytndXZ2LzU2czkvMzBLRkRrRWdrV3Z2S3k4dnJ2VzcyN05rNGQrNGN4R0l4TWpJeTBLMWJ0enJQdDdDdzBPcmVWMUJRZ0o5KytxbmU1MGlsVWtpbFVyaTV1Y0hXMWhaMmRuYXd0YlVWL21pMjNkemNkSzVOVFUyRlFxRkEvLzc5ZFk1ZHVuUko3OXBXU3FVU0FQRFpaNTloMDZaTk9zZmZlKzg5akJrenB0NjRUWm5tdzZmNkZtUW1JaUxqWVRKR3JWcnQrV0lzVVNSejhUaEdheDRlYlNvdExjVnp6ejNYcUh1ODhjWWI5WjdqNHVLQ3ZYdjM2dXozOHZMQ2tpVkxJSlBKSUpWS0laUEpoRDlTcWJSSlRTWXVYcndJQU9qVHA0OVdtYUpJSklKU3FZUkNvY0NRSVVPME9xbG1aV1VoTmpZV0F3WU1RTmV1WFlYOStmbjVPSFhxbExCWXNqbFRLQlFBeksrYkloRlJXOEx2ME5ScXFkVnFwS1dsQ2RzY0dTTno0T1hsaGNqSXlIclArK0NERHhBWEY0ZDU4K1poOXV6WlRYcG1yMTY5bXEzalhvY09IZlR1dDdPelEwQkFRTE04NDJIbno1OEhBSHo2NmFkYSswZVBIbzNnNEdBQXdJUUpFekJxMUNqaDJMbHo1eEFiRzR0eDQ4Ymh5U2VmRlBacjVxbTFCcHFSVHlaalJFU21pOStocWRWS1QwOFhTcEdjblowYlBkZUZxSzNZdEdsVGcrZGFtWnFpb2lKY3ZYb1ZibTV1OFBiMkJsQ1RoRnk4ZUZHclhMS3lzbEtyTEZNemdsWlZWYVcxWHpQSHREVW9LQ2dBVUROZmxvaUlUQk9UTVdxMTJOS2VxSEdLaW9wUVZWWDFTTmVLUkNJNE9UazFjMFQxaTR5TWhGS3B4UHo1ODRVUnJtUEhqdUhpeFlzWU1HQ0FjTjc2OWV2MVh2L1paNS9oczg4K2E1RllXMXArZmo3VWFqV1RNU0lpRThaa2pGcXQyczA3bUl3UjFXL1ZxbFVHVzhmWHg4YkdCci84OG92QjR5a3BLVmkzYnQyamhnWUFjSGQzeDhzdnZ5eHNLNVZLSERwMENEWTJOaGcrZkxpd1B6bzZHbUt4R0VGQlFVaE1UQVFBVEp3NFVhdFVPUzB0RFVlT0hNR0VDUk9FRVRXZ1ppNVpYZS9EbkdSa1pNREN3b0t0N1ltSVRCaVRNV3FWcXFxcWtKbVpLV3l6ZVFkUi9RSUNBdkRFRTA4MDZGeWxVb2xMbHk0SkkybTJ0cloxbmw5VVZOVGtOYjM2OXUycmxZd2RPM1lNOSs3ZHc3UFBQb3ZUcDA4aktTa0pzMmZQeHFWTGw5Q3ZYei9ZMk5oZzRNQ0JpSWlJZ0ZRcTFVcEt6cDA3aHlOSGppQXdNRkJyenBoS3BjTDgrZlBOdG14VG83cTZXbXVOUlNJaU1rMU14cWhWcWwyaTJMbHpaNTJXM2tTa2EvSGl4Y0xybXpkdklqUTBGQXNXTE5ENU1PUENoUXZZdG0wYnFxcXFJSkZJTUgzNmRMejAwa3QxM3R2SHh3ZHZ2LzAyc3JLeThPR0hIOExKeVFrZmYveHhnK0xhc0dFRDd0eTVnODZkTzJ2dGw4dmxzTEN3d0xScDA3Qm56eDVFUmtaaTdOaXg2TjI3TjBhTkdvVWpSNDdnN3QyN2V1K1psWlVGQVBqOTk5OXg4K1pOZzgrZVAzKytXWDcvT0h2MnJOQ1ZVOTl5QUVSRVpCcVlqRkdyeFBsaTFGQkZSVVdReStWYWZ5b3FLbEJaV1ltcXFxbzYvNnRRS0ZydHdycG56cHpCaFFzWEVCOGZqNUNRRVB6dGIzOURmbjQrdG0zYmh2ajRlQURBMkxGanNXREJBcmk0dU5SN1AydHJhM2g1ZWNITHl3dGR1blJCUmtZRzVISTUrdmJ0VytkMWFXbHB3ci9ucVZPbmFoMmJNV01HWkRJWk9uWHFKT3pyMHFVTE5tN2NDQUJZdVhLbEVLc2hjWEZ4aUl1TE0zaDg3dHk1WnBlTXhjVEVDQjBoN2UzdDBhdFhMeU5IUkVSRWhqQVpvMWFKNjRzUlVKTm81ZVRrSUM4dkQ4WEZ4VUt5VlZwYUNybGNyclVtVlZ1bXI2Mzl2SG56TUd6WU1HemF0QW0vL1BJTFRwdzRnYkt5TXFoVUt2VHAwd2V2dmZaYWczN0oxM1FxckozUWpCOC9IanQzN3NUQmd3ZnJUY2IyN2RzSEFPalhyNS9PdjJVTEN3dE1tVExGNExVZmZ2aWgwRkgxVVZsYld6ZnArb2Q5OU5GSHpiYU1nQ0ZxdFJvV0ZoYXd0YlhGM0xsekgrdXppSWlvYVppTVVhdFRWbGFHd3NKQ0FJQllMTlphMEpWYUo2VlNpWnljSEowL3JhbE5lWE9ydlFpMG9YV29ldmJzaVMxYnRtRFBuajM0OGNjZm9WS3A0T0hoZ2M4Ly83ekJUU0hrY2prQWFNM0JtakpsQ3NMRHd4RVRFNFBFeEVUMDd0MWI3N1UzYjk3RThlUEhBZFNVQ3phV2xaVVZWQ3JWSS8wOWtFZ2tqMlY5cmc0ZE9naGZrOGZCd3NJQ1ZWVlZVS2xVS0NrcFFWeGNuTERXR2hFUm1SNG1ZOVRxMUo3LzRlN3V6azVpcmRDOWUvZVFscGFHckt3c1pHZG5DK3NwTlpaWUxJYU5qUTNhdDI4UEd4c2I0YldWbFJVa0Vvbldmeld2SDk2L2FkT21abjUzTFVNekttaHBhWW5rNUdSOC92bm5kWjV2YlcwTnVWeU9nb0lDdlBycXF3YlBHejU4T0Y1NTVSVmh1NnlzRElCMmd3ODdPenRNbno0ZHUzZnZ4dGF0Vy9HZi8veEg1OStwVXFuRWYvN3pINmpWYWt5WU1BRyt2cjZOZm84QWtKaVlpSGZlZWFmUjF6WEhZdHI2dlBIR0c4MSt6NGVwMVdyczJMRUQ5Kzdkdy9uejV4RVVGQVFIQjRmSC9sd2lJbW84Sm1QVTZyQ2xmZXVqU2I1U1UxT1JucDdlNFBKQ2UzdDd1THE2d3RYVlZTZmhzckd4YWJYenZScENreVMxYjk4ZUNvWENZS01MRFUwekNFMkpwNkhqUFh2MjFOcGZYRndNQUhCMGROVGFQMlBHREJ3L2ZodzNiOTdFamgwN3NHREJBcTNqMjdkdlIzSnlNaHdjSExCbzBhSkd2RFA5Qmc0Y0NIOS8vM3JQeTh2THcrSERoNXY4UEdPeXNMREFNODg4ZzIzYnRnRUFidHk0Z2FDZ0lDTkhSVVJFK2pBWm8xYUg4OFhNbTFxdFJrNU9EbEpUVTRYa3E3NHlNMHRMUzdpNHVBaUpsNnVySzl6YzNNeStQZm5qOU9EQkF3QTFTVkwvL3YxeDdOaXhPcy9mc0dFRElpTWo4ZnJycitzMDB0QzBnOC9NekVTZlBuMjBqbW5hcTlkdXNnRUE3ZHExdzhxVksvSHV1Ky9pcDU5K1FxOWV2VEJpeEFnQU5TM3JEeHc0QUFzTEM2eGF0VW9ua1hzVS9mcjF3NHN2dmloc1g3dDJEVC8vL0ROQ1FrTFF2MzkvWVg5U1VwTFpKMk1BNE9MaWdnNGRPcUN3c0JBS2hjTFk0UkFSa1FGTXhxaFZ5Yy9QRno3eGwwcWxiT2xzUmxKVFU1R1VsSVRyMTY4TFRSOE1jWE56US9mdTNlSG01Z1pYVjFjNE96dTNVSlN0UjNaMk5vRG1hWHQrNnRRcFpHWm13c25KQ1JNbVROQTZwa25HdW5YcnBuT2RuNThmRml4WWdHKy8vUmJyMXEzRFAvLzVUeFFYRnd1bG4vUG56OWRLbEpwVFZsWVdZbUppTUd6WXNNZHlmMVBnNGVHQndzSkNyZm1CUkVSa1dwaU1VYXRTdTlTS0pZcW1UYTFXSXkwdERZbUppVWhLU2hLU2FIMGNIUjNoNmVtSjd0Mjd3OVBURXpLWnJBVWpiWjNTMHRJQTFMU0Nid3ExV28wZmYvd1JBREJ6NWt5dHJva1ZGUlZJUzB1RFJDS0J0N2UzM3V0bnpweUprcElTL1BUVFQvand3dytGY3NkWnMyWnBqV1ExVmtKQ1FwMUplbTV1TGdEZDhzbldSTE9BZDMwZmJoQVJrZkV3R2FOV0pUMDlYWGpOTG9xbXA2RUptTFcxTlR3OVBlSHA2UWt2THkvWTI5dTNjS1N0WDNKeU1vQ2F4WmliSWpVMUZWbFpXYkN6czhQa3laTzFqc1hHeHFLNnVob0JBUUYxcnRVMVpjb1VIRDkrWE9pQytzUVRUOVRac3I0K01URXgrT1NUVC9ENjY2L0R3OE5EN3prWExsd0FvSC9FcnJYUUpHTXNVeVFpTWwxTXhxaFZxVDB5MXBwL3lUSW5EVTNBMnJWcmg5NjllNk4zNzk1d2QzZHY0U2pibHJLeU1seTdkZzBXRmhZTmFtcFJGMDlQVCt6WnN3Y3BLU2s2STVhYWVXaWF1V0FQcTZxcXdxKy8vb3JRMEZBb0ZBcFlXVmxCSkJJaEx5OFByN3p5Q21iT25JbXBVNmRxZFdLc3ovLys5ei9zMkxFRGxwYVdjSFYxaFpXVkZWeGNYR0JqWXlPY2MrVElFVnkvZmgwQThOWmJiMkgyN05tWU5Ha1NMQzB0SVpGSWRNNDNWMDVPVGdCcXZzNUVSR1NhbUl4UnExRmVYbzc3OSs4RHFHbFozckZqUnlOSDFMWlZWRlRnNHNXTHVIRGhndEJSNzJIVzF0Ync4ZkdCbjU4ZlBEdzhIdnRpdUtZdU56Y1hKU1VsRFRwWDA5R3dzTEJRbUpkVkgyZG5aOWpiMitQVXFWT29ycTVHNzk2OUcxeW1wNWwzcE8vL2tZT0RnODdjcnJTME5DUWtKRUFpa1dETW1ERmF4OHJLeW5EOCtISDg5Tk5Qd3JJRXZYcjF3dkxseTJGcGFZblBQLzhjbHk5ZnhxNWR1eEFXRm9ieDQ4Zmp5U2VmaEwrL3Y4R2xLdkx5OGdBQTMzMzNIUndjSFBEUlJ4OEo3ZkQzN3QwTG9PYnY1STgvL29pOWUvZkMzdDRleno3N0xBNGNPSUF2di93UzRlSGhtRHQzc1VtMlpBQUFJQUJKUkVGVUxzYU5HeWVjYis0MDNVS1pqQkVSbVM0bVk5UnFwS2FtQ3ErN2R1M2E1bit4TjViQ3drTEV4Y1hoOHVYTGVuOEpsRXFsUWdMV3ZYdDMvbitxWmZmdTNUaDY5R2lqcm9tSWlFQkVSRVNEemwyNmRDbWVlZVlaaEllSEF3Q2VldW9wdmVlVmxKUkFKQklKbzBNS2hVSll2NjhobzFScXRScWJOMjhXMWdoemNIQ0FVcW5FMWF0WDhjY2ZmK0RreVpOQzZaeTl2VDNtekptRGtKQVFJZEg2N0xQUEVCVVZoWjA3ZHlJek14T0hEeC9HNGNPSFlXZG5oMzc5K3NISHh3ZWpSbzJDcTZzcmdKcG1ISW1KaVFCcUdwS3NYNzllcTN0alFVRUJJaU1qRVJFUmdieThQTGk2dW1MZHVuWHc4UERBMUtsVHNXdlhMa1JFUkdERGhnMElDd3ZEL1BuelcwVmpqL0x5Y3FqVmF2NGJJeUl5WVV6R3FOVmdpYUp4cGFTazROeTVjN2g5KzdiT01Tc3JLL1RxMVF0K2ZuN3c4dkxpUXR3R2RPN2NHWDUrZm8vdC9zN096dGk3ZDYvUStYRHMyTEY2ejR1SmljR21UWnNnbFVwaGJXMk5zckl5VkZaV1Fpd1dvM2Z2M3ZVKzU4S0ZDN2grL1Rwa01obm16cDJMbXpkdllzV0tGVnFqZm82T2puajIyV2N4ZGVwVW5aSkFDd3NMakJrekJpTkhqa1JVVkJSKytlVVhKQ1Vsb2JpNEdLZFBuOGJWcTFjeGNlSkU0WHlKUkFKYlcxdlkyTmhnNDhhTmNIUjBSSGw1T1g3NDRRZGN1blFKdDI3ZGdscXRobGdzUmtoSUNCWXVYQWhyYTJzQU5jbmwwcVZMTVdYS0ZHemR1aFdYTGwzQ21qVnI0T1BqZ3hVclZxQno1ODZQOHFVMkNacmxDOWp3aG9qSWRERVpvMWFqZGpMRzVoMHRRNmxVNHNxVks0aUxpeFBLeEdwemNuTEM0TUdEMGE5ZlAxaGE4dHROZlY1ODhjVW1kUkJzQ00yOHJJVUxGeHBjOUxwTGx5NFFpVVNvcUtoQVJVVUZMQ3dzNE9ibWhubno1aldvRlg1Z1lDQkdqaHlKL3YzN3c4bkpDVTVPVHVqWHJ4OWlZMlBScjE4L2pCOC9IbVBHakttenFRZFFVMjQ4ZHV4WWpCMDdGaWtwS1RoMTZoUmlZbUx3Mm11dmFUVjFjWFoyeHIvLy9XL1kyZGtKWlpmVzF0YTRlZk1tYnQ2OENRY0hCNHdkT3hiVHAwK0hpNHVMM21kMTY5WU42OWV2UjNSME5MNzU1aHM4ZVBCQW1ITmx6aXdzTElRT2xVUkVaSG9zMUZ5QWhGcUI2dXBxZlBycHA4TDJ5cFVyK2N2L1k2UlNxWER4NGtWRVIwY0xjNWRxOC9UMFJGQlFFSHIwNkdHRTZGcldoZzBiOFBlLy85M1lZVFRLbFN0WDBMZHYzd2FkcS9sRnZyR2ptVlZWVlZySmxsd3VSMVZWRlJ3Y0hCcDFuNmJJeXNwQ2ZuNCsvUHo4R2hXL1FxRkFmbjUrazl2K1A2eWwvNjRvRkFwODl0bG42TnExSytiTm05ZGl6eVVpb29iamI2dlVLbVJrWkFpdjNkemNtSWc5Sm1xMUdwY3ZYOGJwMDZlRkVpZ05zVmdNZjM5L0RCa3lSR2lwVGFhcG9Za1kwUGdrVE9QaFVTOWpkQ2ZzMkxIakl6WHlrY2xrelo2SUdZTk1Kb05hclVaMWRiV3hReUVpSWdQNEd5dTFDclhYRitOOHNjZmordlhyaUlxS0VycmZhZGpZMkdEUW9FRUlEQXdVNXVFUWtXbXdzTEFBQzJDSWlFd1hrekZxRlRoZjdQRzVlZk1tVHAwNmhaeWNISzM5MXRiV0dENThPQVlQSGd5eFdHeWs2SWlvTGlLUnlPRGFmaTJwb0tBQWQrN2NRYTlldldCblo5ZmsrK1hrNU1ERnhhVlJuU0lMQ2dxUW5KeU1BUU1HTk1zSFI2R2hvZkQyOXNidzRjUDFIcSt1cnNhdnYvNEtSMGRIZzgxeWlJaVlqSkhaVTZ2VldtV0tucDZlUm95bTlVaFBUOGZ4NDhlUmxaV2x0Vjhpa1dESWtDRVlObXdZckt5c2pCUWRFVFdFU0NSQ2VYbDVpejZ6ckt3TWVYbDVXb3UzSnlRa1lQMzY5VmkvZmowR0RCalFwUHVmUDM4ZXExZXZ4dkxseXh1VjVDUW5KMlB0MnJYNDdydnZoQXFLOVBUMEJxM0QxcjU5ZTJFcEJZM282R2lvVkNxRHlWaEVSQVMrK2VZYjJOdmJJeWdvcUZVc0pFNUV6WS9KR0ptOW5Kd2NWRlpXQXFoWmZKYWxjazFUV2xxS0kwZU80TWFORzFyN1JTSVJCZzRjaUZHalJxRmR1M1pHaW82SUdzUFMwaElLaFFMWjJka042b1RaSEk0ZVBZcXZ2LzRhbjM3NktRWU5HdFRzOSsvZnZ6L2MzTnl3WThjT2pCbzFxa2x6aEQvNDRBT2RENXowR1Q5K1BKWXZYOTdnK3hZWEYyUFBuajNvMXEwYk1qSXlzSFBuVGl4ZHV2U1I0eVNpMW92SkdKazlyaS9XZkM1ZXZJamZmLzhkRlJVVld2djc5dTJMTVdQR2FMVVRKeUxUSnhLSklCS0pFQmNYaDJlZmZmYXhQMCt0VnVQdzRjTndkWFY5NUJHd2MrZk9ZZlhxMVEwNmQ5S2tTWFVlUDNqd0lOcTNiMS9uT1NOR2pNRENoUXNOSG4vLy9mY2IvUUhVNXMyYlVWNWVqazJiTnVIbzBhTTRjT0FBQWdNRE1Yanc0RWJkaDRoYVB5WmpaUFpxTisvZ2ZMRkhVMWhZaUY5KytRV1ptWmxhKzN2MjdJbng0OGUzaXZXV2lOb2l0Vm9OUjBkSFhMbHlCVUZCUVk5OWRDdzZPaHJwNmVtWU1HRUNFaE1UaGYyYVV2TFUxRlNENWMzT3pzNXdjM05Eang0OXNHclZLcTFqMmRuWjZOQ2hnOEZyQ3dzTDBhRkRCNTM5TXBrTUNRa0pLQ3NyUTNKeU1vQ2Frc203ZCsvQ3k4c0xRTTM4MTdvVzl5NHJLNE90clMyQW1rcU13c0pDQUVCRlJRWHk4L09SbEpRRUFPalZxeGRFSWhGKysrMDN4TVRFWU1HQ0JmRHc4TUM4ZWZOdzZkSWxmUHJwcC9qaWl5LzRvU0VSYVdFeVJtYVBuUlFmblVxbFFreE1ER0ppWXFCVUtvWDlEZzRPbURKbENqdzhQSXdZSFJFMWxVcWxnb2VIQnl3dExiRnIxeTdNblR2M3NTVmtLcFVLb2FHaEFJREl5RWhFUmticW5QUDExMThidkg3R2pCbFl2SGd4bkp5YzhPU1RUd3I3Q3dvS3NIbnpab3dkT3hadnYvMjJ6blhWMWRWWXVIQWhQRDA5c1diTkdwM2pYMzc1cGRhODRpMWJ0Z0NBM3JMQm1KZ1lWRlpXb2wyN2RyQzB0RVJDUWdMa2NybVF1UDM4ODg4NGVQQ2djSDUyZGphT0h6OE9vR1lVN3ZyMTY5aXlaUXNHRFJxRUYxNTRBVUJOUXZqUlJ4OWg2ZEtsZU8rOTk3Qmh3d2JPYlNZaUFaTXhNbXNQSGp4QWFXa3BnSm9mZU03T3prYU95SHpjdTNjUHYvNzZLL0x6ODRWOUlwRUlRNGNPeGVqUm85a2hrYWdWVUNxVnNMS3lRa2hJQ0hidDJvVmR1M1loT0RnWUFRRUJ6ZjZzZmZ2MklUMDlIYk5uejlhWkt4WWZINCs5ZS9kaXlaSWw2Tm16cDk3ckRYMy9kbkp5d3FoUm8zRDQ4R0VFQmdicU5NejQ3YmZma0ptWmlTbFRwdWk5ZnNlT0hRQ0EyTmhZblFZZUJ3NGMwRHIzM0xsek9IYnNtTEF0RW9rUUhCd3NQSFBSb2tWNDVaVlhrSm1aaVNWTGxtRG16Sm1ZTTJjT2dKckYxUC8xcjMraFM1Y3VXTFZxbFZhblJ6YzNOM3oyMldkWXRtd1ozbm5uSFN4YnRnd2pSb3pRR3k4UnRTMU14c2lzY1ZTczhTb3FLdkRycjcvcU5Pam8zTGt6cGt5WndnV2JpVm9ScFZJSnNWZ01OemMzdlBYV1cvajExMThSRVJHQnFLZ29qQjQ5dXRtU3N2VDBkT3phdFF2ZTN0NllPM2V1em1MaDJkblpBQUFQRHcvMDZkT24wZmQvL2ZYWEVSOGZqeDkvL0ZFckdTc3NMRVJvYUNnR0RScUVhZE9tTmUxTkFIanJyYmV3Y09GQ29WTEF6czVPYXdGemlVUUNpVVNDaXhjdkFxaHBrR0p0YlkyRWhBVDg4NS8vaExPek16NzQ0QU5ZV0ZnSUh4UnF1TGk0NEpOUFBzSEhIMytNano3NkNQLzk3My81YzR1SW1JeVJlZVA2WW8yVG5wNk9nd2NQb3JpNFdOZ25sVW94ZHV6WXg5TDFyQzNnM3p0cUtHUDhYVkdyMWNJb3Qwd213d3N2dklETGx5OGpMaTRPRVJFUmlJaUlnTHU3T3p3OFBPRHE2Z3AzZDNmSVpMSkdQVU11bDJQTm1qVlFxOVZZdG15WlRpTDJxT0xqNDdVV21SODZkQ2k2ZHUycU5YSVZGUlVGdVZ5T2dJQUFvVnhRdzkzZEhUNCtQdlUrNTk2OWUxcjMxTWZlM2g1RGhnd1J0bU5qWXdIVXpJVTdlUEFnbm43NmFVeWNPQkZUcDA3RnE2KythdkErZ3dZTndsZGZmWVdMRnk4eUVTTWlBRXpHeU15eGsyTERxTlZxUkVWRklTWW1CbXExV3RqdjQrT0RTWk1tMWR0dGpBeFRLQlRJemMyRmk0dUxzVU1oRTVhVGs2UFRwZlJ4MDR6dVBKd2NCUVFFSUNBZ0FObloyWWlMaTBOT1RnNmlvcUowcnJlM3Q0ZURnd01BWU9MRWlRYm5tbFZYVjBPaFVPRHR0OThXNWxZMWgvRHdjUHo1NTUrUVNxVjFuaWVUeWJCMzcxNmQvU0VoSVhxVHNSTW5UdURHalJ2Q0dtVkpTVW00ZGVzV0tpc3JJWlZLZFJhU3JxaW9RSThlUFlSa0xEOC9IeWtwS1hCemMwTnBhU20yYmR1R1RwMDY0YjMzM2tOMWRUVSsrZVFUZzdIYTI5dkQxdFlXWThhTXFmZjlFMUhid0dTTXpGWmxaU1Z5YzNNQkFHS3hHSjA2ZFRKeVJLYXB1TGdZKy9mdjErcVVhR2xwaVJrelpxQkhqeDVHakt4MWNIRnhZVEpHOWNySnlkRlpOUGh4VTZsVUFIU1RNUTAzTnpldGR2ZHBhV25JenM2R1FxRUFVRk5hcUVrZzYwb2s3ZTN0c1dYTEZ0alkyQmdjWWRKMFZveVBqMGRlWHA3ZWN5Wk9uS2lUQ0hsNmVtTGJ0bTBHbjEwZmxVcUZLMWV1SUQ0K0htZlBuZ1VBaElXRm9XL2Z2c0tpMU9QR2pjT1NKVXN3WThZTXJGNjlHa0ZCUWNMMTFkWFZtRGx6SnJ5OXZZVjkrL2Z2eDhDQkE1R1JrUUVmSHgvNCt2cGk4K2JOMkwxN053b0tDaEFZR0FnQStQYmJiL0hnd1FNc1c3WU1RTTNQckIwN2RzRFMwaExkdTNkLzVQZEVSSzBMa3pFeVc3WG5pM1h1M0xuWlNtTmFrOFRFUkJ3NmRFanJGeWxYVjFjOC8venpjSFIwTkdKa3JZZXZyeThTRXhNZmFSNE10UjJwcWFubzI3ZHZpejVUTXpMVzBHWTg3dTd1UW9MU1dFNU9Uc2pMeThQR2pSdnJQRy9mdm4wR2o0MGZQMTRyVnJWYXJaT2NOWlpTcWNUNzc3OFBtVXdtdEsvZnNtV0x6Z2RSdHJhMjhQUHp3eDkvL0tHVmpNWEd4cUtrcEFUanhvMERBTnkvZngrSERoM0NpaFVyc0hQblRnREE3Tm16TVhMa1NGeTVjZ1VyVnF6QTk5OS9qNjVkdTBJcWxTSStQbDY0MS9YcjE3Ri8vMzUwNzk2ZHlSZ1JDWmlNa2RsaWlhSmhWVlZWT0hMa0NLNWN1YUsxUHpBd0VCTW5UbVRpMm95NmQrK09XN2R1NGVMRml4ZzRjS0N4d3lFVGRPSENCVmhiVzdmNFVoR05UY2FheXNuSkNXRmhZWHFQUlVkSFk4dVdMZmpnZ3cvZzcrK3Y5NXlINDZ5dXJ0WnFudkVvSkJJSjFxOWZEMzkvZjV3L2Z4NXIxNjQxV1BiNHpEUFBZUDM2OVhqNTVaZlJwVXNYVkZWVllkZXVYZkQxOVJVUzZYMzc5c0hHeGdaQlFVRkNNaWFSU09EbDVRV0ZRZ0dKUklKejU4NmhhOWV1Nk51M0wzYnYzaTJNaWlZa0pFQWtFbW5OUFNNaTRtOWtaTGE0MkxOK1dWbFoyTFp0bTFZaUpwUEo4T0tMTCtLcHA1NWlJdllZQkFjSEl5c3JTK3RUY0NJQU9ILytQSEp6Y3pGaHdvUVdmM1pMSjJNaWtRZ2RPblRRKzhmR3hnWkF6UWlVb1hNZVZscGFDbXRyNnliSE5XREFnQVlsZGFOSGowYlhybDN4K2VlZlE2bFVZdWZPbmJoNzl5NldMRm1pZGQ3MDZkUDEzazhta3lFZ0lBQnhjWEVBSUxUd3YzNzlPb0NhRXMyQWdBQmhBV2tpSW9ESkdKa3BsVXFsTlFlS0kyTTF6cHc1ZysrLy94NzM3OThYOW5YdTNCbExsaXpoL0xESDdKbG5ua0ZoWVNFT0hUcUVLMWV1SUNjbng5Z2hrWkhrNU9UZ3lwVXJpSWlJd0lNSEQvRDAwMDhiSlk2V1RzYWFXMTVlWG91V1U0dkZZcnp6emp0SVNrckN1KysraS9Ed2NNeWVQUnUrdnI3Q09jODg4NHpXUEx1SDllM2JGNG1KaWFpb3FFQzdkdTNnNnVxS2E5ZXVvYWlvQ0xkdTNjTElrU05iNHEwUWtSbGhtU0tacGF5c0xPRVhEVmRYVjFoWldSazVJdU9xcnE3Ry92MzdjZXZXTGEzOUkwZU94T2pSbzVzODc0SWFadUxFaWJoejV3NXUzTGlCUzVjdVFTcVZhcFhUVXV2WHJWczNLQlFLdUxxNm9tL2Z2aTFlbWxoYmZRMDhURmxtWmlia2NubUxmOURtNCtPRGdJQUFYTHAwQ1E0T0RnZ0pDZEU2WGwraktIOS9mMVJWVmVINjllc1lNR0FBSms2Y2lDZWVlQUpuejU2RlNDUmlNa1pFT3BpTWtWbXFQU3FtbVpUZFZpa1VDdXpac3dkWldWbkNQaHNiRzh5WU1ZTWpoa2JBeWZsa0tqVExXRHp1RDJOVUtoWEt5c3JxUEVmVFJFaWhVT2dzaGx5YlJDS0JWQ3BGWkdRa0FEVHJQTXpxNm1vQWhyOGVhV2xwMkxCaEEyN2Z2bzNnNEdCRVIwZGp3WUlGV0xod0lTWk1tTkNnVXNkZXZYcmh3dzgvaEorZkh3Qmc3dHk1QUlCLy9PTWY2TmV2bjdCVUFCR1JCcE14TWt1MWs3RzIzTkwrL3YzNzJMTm5ENHFLaW9SOTNidDN4M1BQUFlkMjdkb1pNVElpTWpaTk12YTRSOFp1Mzc2TnBVdVhOdWpjTld2VzFIazhKQ1FFczJiTlFrUkVCSHIyN05tZ1JadnJjK0RBQVpTV2xncXQ3Uitlc3lXWHk3RjE2MVpFUkVTZ1M1Y3UrT0tMTCtEajQ0TTVjK1pndzRZTjJMeDVNM2JzMklGWnMyYmh1ZWVlMC91TXRMUTByWG02dFJlZ1ZxdlZ1SGp4SW9ZTkc0YmZmdnNOQUdCbFpZWGc0T0FtdnpjaU1uOU14c2dzY1dTczVtdnd3dzgvQ0dzQ0FjQ3dZY09FRnN4RTFMYTExTWhZeDQ0ZHNYejU4bWE1VjlldVhSRWVIZzY1WEk3Rml4YzN5ejBURXhNUkZSVUZpVVNDYWRPbTZZeE9pVVFpM0xwMUM2Kzk5aHBDUWtLRU9YWnVibTdZdEdrVFltTmpzWHYzYnZUcTFjdmdNNUtUay9IZGQ5OFpQQzZUeVhEcDBpVmN1blFKUUUzMUFwTXhJZ0lBQzdYbXV6V1JtYWlvcU1DR0RSc0ExQ3hldkdMRmlqWTNKK3JXclZzSUR3OFg1b1JZV0ZnZ0pDU2t4ZGN4SWlMVGxaT1RnKzNidDJQbXpKbDFKaEttcHFTa0JOSFIwWmc4ZVhLejNFK2xVa0dsVWtFc0ZyZTVueFZFWlBvNE1rWm1KeU1qUTNqZHFWT25OdmZEOWV6WnN6aHg0b1N3YldscGlaZGVlc21valFLSWlKcUxyYTF0c3lWaVFNM0lsemsyTVNHaXRvSEpHSm1kdGxxaXFGYXJjZmp3WVNRa0pBajdiR3hzTUh2MmJMaTZ1aG94TWlJeVJab0VSTk41bG9pSVRBK1RNVEk3OSs3ZEUxNjNsZVlkMWRYVkNBc0x3NTA3ZDRSOXpzN09tRE5uRGhjUUpTSzlOTWtZWnlNUUVaa3VKbU5rZG1xWEtiYUZrYkd5c2pMODhNTVBXcTNyM2QzZDhlS0xMN2I1OWRXSXlEQk5DYmRtYmlrUkVaa2VKbU5rVmg0OGVJRHk4bklBZ0xXMU5lenQ3WTBjMGVOVlVGQ0FQWHYyb0xpNFdOam41K2VINTU1N3JzM05sU09peHRHTWpERVpJeUl5WFV6R3lLelVMbEhzMHFXTEVTTjUvUEx6OHhFYUdxcTFtT3JvMGFNeGF0UW9JMFpGUk9hQ1pZcEVSS2FQeVJpWmxiYXkySE5oWWFGV0lpWVNpVEIxNmxUNCtma1pPVElpTWhjc1V5UWlNbjFNeHNpczFCNFphNjN6eGU3ZnY2OHpJdmJTU3kraGUvZnVSb3lLaU13Tnl4U0ppRXdma3pFeUcycTFXbXRrckRXV0tSWVhGeU0wTkJTbHBhVUFhajdaWmlKR1JJL0MwckxtUnp4YjJ4TVJtUzZ1Z2tobUl5OHZEOVhWMVFBQVIwZEhTS1ZTSTBmVXZJcUxpN0Z6NTA2VWxKUUFxRW5FWnM2Y0NTOHZMeU5IUmtUbVNDS1JBQUFxS2lxTUhBa1JFUm5DWkl6TVJtc3VVU3d0TGNYT25Udng0TUVEQVA4L0VldlpzNmVSSXlNaWN5VVNpU0FXaTFGVlZXWHNVSWlJeUFBbVkyUTJXbXZ6anJLeU1xMUVEQUNtVDUvT1JJeUltc3pLeWdxVmxaWEdEb09JaUF4Z01rWm1veldPakpXWGwyUG56cDI0Zi8rK3NHL3ExS253OWZVMVlsUkUxRm93R1NNaU1tMU14c2dzcUZRcVpHZG5DOXV0WVdTc29xSUN1M2J0UWtGQmdiQnZ5cFFwOFBmM04ySlVSTlNhTUJraklqSnRUTWJJTEdSbFpRbXZYVjFkaFpiTjVrcXBWT0tISDM1QWJtNnVzRy9TcEVubzE2K2ZFYU1pb3RiRzJ0b2E1ZVhseGc2RGlJZ01NTy9mYUtuTnFEMHE1dWJtWnNSSW1zZUJBd2VRa1pFaGJFK2NPQkdEQmcweVlrUkUxQnJaMk5oQUxwY2JPd3dpSWpLQXlSaVpoZG9qWSthZWpKMCtmUnJKeWNuQzl0Q2hReEVVRkdURWlJaW90V3JmdnIyd2JpRVJFWmtlSm1Oa0Zsckx5RmhTVWhLaW9xS0U3UjQ5ZW1EOCtQRkdqSWlJV2pNYkd4c29GQW91L0V4RVpLS1lqSkhKVTZ2VnlNbkpFYmJOdFhsSFJrWUdEaDQ4S0d5N3VMaGd4b3daUm95SWlGcTc5dTNiQXdCTEZZbUlUQlNUTVRKNXVibTVVS2xVQUlBT0hUckEwdExTeUJFMVhsRlJFWDc4OFVmaDAybGJXMXZNbmozYkxOOExFWmtQZTN0N0FOQmF4NUNJaUV3SGt6RXllZVplb2xoUlVZRzllL2RDb1ZBQUFDUVNDZWJNbVNOOFlrMUU5TGc0T1RrQmdOWVNHa1JFWkRxWWpKSEpxNTJNZGV6WTBZaVJOSjVhclVaWVdCZ0tDd3VGZlRObnpvU3pzN01Sb3lLaXRzTGUzaDVpc1pqSkdCR1JpV0l5UmliUG5FZkdmdnZ0TjZTbHBRbmJreVpOUXZmdTNZMFlFUkcxTlU1T1RzalB6emQyR0VSRXBBZVRNVEo1OSs3ZEUxNTM3dHpaaUpFMFRueDhQQzVmdml4c0R4NDhtR3VKRVZHTGMzWjJSbDVlbnJIRElDSWlQWmlNa1VrckxDeEVkWFUxQU1ET3pnNVNxZFRJRVRWTVRrNE9qaDA3Sm14N2VucGk0c1NKUm95SWlOb3FEdzhQM0w5L0h5VWxKY1lPaFlpSUhzSmtqRXlhT1pZb1ZsWldJaXdzVE9nQWFXOXZqNWt6WjhMQ3dzTElrUkZSVytUdDdRMEFXaVhUUkVSa0dwaU1rVWt6eDJUc3dJRURRaHRwc1ZpTUYxNTRBVlpXVmthT2lvamFLbnQ3ZXpnNk9pSTFOZFhZb1JBUjBVT1lqSkZKeThyS0VsNmJReWZGOCtmUDQ5YXRXOEoyY0hBd1hGMWRqUmdSRVJIZzVlV0ZHemR1R0RzTUlpSjZDSk14TW1tWm1abkNhMU1mR2N2S3lrSmtaS1N3N2V2cmk0RURCeG94SWlLaUdsNWVYaWdySzhPZE8zZU1IUW9SRWRYQ1pJeE1Wa2xKQ1NvcUtnQUFVcWtVZG5aMlJvN0lNSVZDb1RWUHpOSFJFYzgrKzZ5Um95SWlxdUhsNVlWMjdkcmgwcVZMeGc2RmlJaHFZVEpHSnF2MmZMRk9uVG9aTVpMNi9menp6MEtuTXJGWWpCZGZmQkVTaWNUSVVSRVIxUkNMeFJnOGVEQnUzTGlCc3JJeVk0ZERSRVQvaDhrWW1TeHptUzkyOXV4WnJkS2Z5Wk1udzluWjJZZ1JFUkhwQ2d3TWhGZ3N4cGt6WjR3ZFNxTlZWVlhod1lNSFF2VkJiWEs1SEhLNS9KSHZyVmFyOWU1WEtwVUdyeWtzTE1Ubm4zK08zTnhjZytkY3VYSUZiNzc1WnBQV2VDc29LRUJTVXRJalgxL2JYMy85aGZUMDlHYTVGeEUxSHlaalpMTE1vWk5pVmxZV2Z2LzlkMkhiMTljWC9mcjFNMkpFUkVUNnlXUXlCQVVGSVM0dURrVkZSY1lPcDFGaVltSXdZOFlNdmUzNTE2MWJoL2ZmZjkvZ3RVcWxFdnYyN1VOVlZaWE9zVjI3ZG1IdDJyVjZrN3pRMEZDc1dMRUNCUVVGT3NkS1MwdHg5T2pST3RkdUt5a3BRWEp5TWlvckt3MmVVNStvcUNqODR4Ly9hUEQ1eDQ0ZHc3cDE2L1Fta2hzM2JzVGYvLzUzdlY4SElqSWVTMk1IUUdSSVRrNk84Tm9VT3hKcTVvbHBQbFhsUERFaU1uVkRodzdGdVhQbjhNY2ZmMkRhdEduTmNrK0ZRb0UvLy94VDd6RTNOemQ4ODgwM1NFaElxUGMrUVVGQitPaWpqNW9scHRxdVhMbUM3ZHUzNDlxMWEvam5QLzhKc1Znc0hPdllzU04yNzk2TjdkdTM0N1hYWGhQMnA2ZW5ZOSsrZmVqUm8wZUQ1aXRmdjM1ZHE1b0RnTkJaOTh5Wk0zQjBkTlE2Wm1Oamc2RkRoeUkzTjdmT3hEZzNOeGNxbFFvM2I5NnM4L2tlSGg2d3NyS0NYQzVIVkZRVXhHSXhsaTlmRHBHbzVqUDNDeGN1NFBidDIzajMzWGRaUWs5a1lwaU1rVW1xcXFvU2ZrQ0pSQ0k0T1RrWk9TSmRFUkVSd3FlaWxwYVduQ2RHUkNaUEpwTmg4T0RCT0hQbURIeDhmTkM3ZCs4bTM3T2dvQUNyVjYvV2V5d2tKQVNUSmszUzZpejc0NDgvb2tPSERnZ09EdFk2VjFPTy9zY2ZmeUE1T1ZucldFWkdCZ0FnTEN4TUp6bEtUMDlIWldVbHZ2cnFLNTNuejU4L0gvMzc5OGVpUll2dzdiZmZZdE9tVFZpMmJCa3NMQ3dBQUJNbVRNQzFhOWZ3eXkrL1lOS2tTWEIzZDBkbFpTWFdyVnVIRGgwNjRNTVBQMnpROS9YWTJGaWNQWHRXYTE5NWVUbUFtcDhWbHBiYXYyNTE3TmdSUTRjT1JWaFlHQ0lpSXVxOS85S2xTK3M4dm4zN2RuaDZlbUxhdEduSXljbkJnUU1ISUpQSjhNNDc3d0NvK1pvRHdOYXRXL1YrbldvYk5td1lWcTVjV1c5TVJOUThtSXlSU2FwZGgvL0VFMDhJUHpoTlJXSmlvdGFhUFZPblR1VThNU0l5QzZOR2pVSnFhaXArK2VVWE9EZzROTGxCVXNlT0hiRi8vMzRBd01HREI3RjM3MTdzMmJNSE1wa01VcWtVTXBsTU9EYzdPeHZidDIvSG9rV0xNR25TSkwzM1MwdEwwK242cUprVGxwU1VwSk1jRlJjWFE2bFU2dTBVT1hmdVhBREF6Smt6a1pxYWl1UEhqeU00T0JnU2lRU1hMMThHQURnN08yUFVxRkU0ZS9Zc3pwNDlpNlNrSktTa3BHRGN1SEU0ZHV5WWNLK3BVNmRxdlJlZ3BpeHcyclJwV0xod0laNTc3am10WS9IeDhkaTBhUk9XTDErdVU5MWhiMjhQQUZpMGFKRVFZMjBuVDU3RWYvLzdYN2k3dXlNdExRMnVycTV3Y25MQ0cyKzhJVnhibTYydHJmQjY4ZUxGU0VsSlFVcEtDaFFLQlM1ZHVvU3JWNi9pbFZkZTBUcFBuNTA3ZDlaNW5JaWFuNFhhME14VklpTktTRWpBb1VPSEFBRCsvdjZZT25XcWtTUDYvOHJMeTdGbHl4WW9GQW9BUU8vZXZURjkrblFqUjBWRTFIQUtoUUk3ZCs1RWNYRXhaczZjQ1E4UGoyYTU3MDgvL1lUdnZ2c09FUkVSc0xhMjFudDg3OTY5Q0E4UDEzdmNrSk1uVCtLVFR6NFJSb0JxVzdseUpSNDhlRkR2aUU5bFpTVXVYcnlJb1VPSFl2LysvUWdORGRVNVI2RlFRQ3dXNngwTjI3MTdOeVFTQ1Q3KytHTzg4TUlMV0xac0dYcjI3QW1GUW9IVnExZGowYUpGRFg0L2E5ZXV4ZkRodzNYMloyWm00dHR2djhYVnExZng5Ny8vSFptWm1kaXpadzkyNzk2TnpaczM0OUtsUzNqaGhSZnc3TFBQNmlTR3RaV1VsRUFpa2FDeXNoSUxGaXhBNzk2OThlR0hIOVliMTBzdnZZU0JBd2RpMmJKbERYNHZSTlEwSEJramsxUjdaTXpGeGNXSWtlZzZjdVNJa0lqSlpESk1uanpaeUJFUkVUV09UQ2JEeXkrL2pKMDdkMkwzN3QwWU4yNGNoZzBiOXRpZmUvTGtTVHo1NUpPTlNzUUFRQ0tSd01iR1JtdStsNGFWbFJXa1VtbTk5N0N5c3NMUW9VTUJBRE5tek1DTUdUTzBqcGVYbHlNa0pBU3paczNTTzFvRkFDa3BLYmh3NFlKd2ZQSGl4ZmowMDA5eDY5WXRoSVdGYVoxNzRjSUZiTnk0RVY5KythWE95TmpESTFRM2I5N0V6ei8vaktpb0tBd2ZQaHpidDIrSGs1TVREaHc0QUtCbWp0a0hIM3lBNk9ob2ZQUE5Od2dMQzhQNDhlTVJIQndNTHk4dm5UZzE5OSs0Y1NQa2NqbG16NTZOMHRKU3ZlK3BYYnQyd3R5eTZ1cHFXRmxaNlQyUGlCNFBKbU5ra2t5MWVjZnQyN2VSbUpnb2JELzk5Tk9OL3FXQ2lNZ1UyTmpZWU1HQ0JUaDE2aFIrLy8xM0pDUWtZTnk0Y2ZEeDhXblVmZFJxTlg3OTlWY0FFTDQvSGo1OEdKYVdsdkQyOWthZlBuMEExRFRTdUhQbkRzckx5N0Z2M3o0OC8venpEWDdHaUJFak1HTEVDTDNINmhyeHljL1BSM2g0dUxEdDcrK1BrU05ITnZpNUQ4dkp5WUdOalEzYXRXc0hvT1pydUhuelpseStmQmtYTGx6UU92ZjI3ZHNBYXQ2M2c0T0R6cjM4L2YxeCt2UnAvUEhISDBoSlNVRkFRQUErKyt3eitQdjdDK2Q0ZVhscGZlQTNjdVJJREJreUJJY1BIOGIrL2Z0eDhPQkJ1TGk0WU42OGViQ3pzOU5xSWpKbHloUklwVkxNbmowYksxYXNNTmo1OGNzdnY0U3ZyeStBbXM2VG5QdE0xTEtZakpGSnF0M1czbFJHeHNyTHk0VmZPSUNhSDVMTk1mbWRpTWhZWkRJWm5ucnFLUXdhTkFoSGp4N0Z2bjM3WUdWbEJTOHZMM1RxMUFudDI3ZUhuWjFkbldXTWFyVWEzMzMzSFlDYWtSVUFRZ2xnU0VpSWtJenQyN2NQYm01dUtDNHVSbFpXRm5idjNvM09uVHRqN05peE92Zjg5Ny8vamRqWTJFZCtYL3YzNzRkVUtrVmxaU1ZTVTFNQkFOZXVYWU5TcVJTU3NkOS8vMTFyQVd4TnkvZWJOMi9pdDk5KzA3cGY5KzdkNGVmbmg3dHdqVVk0QUFBZ0FFbEVRVlIzNzZKejU4NWF4MFFpRWZidDI2YzNEbmQzZDBSR1JobzhscHljREU5UFR3d2ZQaHo3OSsvSHFsV3I5SjViKzJlUGhvdUxDOWF0VzRmSXlFajA3OThmMzM3N0xlTGk0bEJaV1ltcXFpcE1uVG9WNzcvL1BsUXFGWDcrK1djRUJ3ZHJKYlNGaFlYWXZIbXoxajJycXFvNE1rYlV3cGlNa2NtUnkrV29xS2dBVU5PbHNMNEp4eTNsNk5HandnOXVtVXpHTnZaRTFHbzRPenRqenB3NVNFNU94ckZqeDVDVWxLUzEyUERreVpPMU9pTFdKaEtKaE9SRk0yZnM0VGxoNmVucE9IZnVITjU4ODAzczNMa1RGaFlXdUhQbkRzTER3K0h0N1kxdTNicHAzZlBKSjU5RXo1NDl0ZllkUEhnUUZSVVZlUEhGRncyK2p6Tm56dURxMWF0QzJXS25UcDJ3WWNNR0FOQzU3dnZ2djllN2FITmNYQnppNHVLMDlqMzMzSFB3OC9QRG5UdDM0Tzd1cm5YTXhjVUYvLzN2ZjVHY25Dd2tvM1d4dHJZV1NndlhybDBMb0tZYm8wS2h3S3V2dnFyVEJsK2Z5TWhJWkdWbElTZ29DRUZCUVFBZ2RFRFUvRC9RMEpRZ3VydTdZOGlRSWNMK3pNeE1uZnRXVmxaeVpJeW9oVEVaSTVOVCs0ZGpVN3Q4TlpmYnQyL2oyclZyd3ZaVFR6MEZHeHNiSTBaRVJOVDhmSHg4NE9Qamc0cUtDbFJVVkVDaFVLQ3lzaEpkdW5ScDBuMi8rZVliT0RrNUlUZzRXT2pZOSs2NzcrSzExMTdEdi83MUwyelpza1ZyM3BjbXdhanQ5T25US0MwdHJYTjl0SXlNREtFOHNENTc5KzdWMnRiTUdYdjU1WmNOemhsNzQ0MDNVRlpXSnJTdHIyMzE2dFVvS2lvU2toOTlWQ29WZXZUb1liRFp5TEJodzNSRzN2UkpTa3JTV2Rlc1Bpa3BLVGg5K3JTd1hWaFlxSFZjclZaRHBWSnhaSXlvaFRFWkk1TlRlNzZZS1pRb1ZsUlU2SlFuMXE3cEp5SnFiYVJTS2FSU2FZTVdQSzdQMmJObmNlSENCYnozM250YUNaZXRyUzFXcmx5Sjk5NTdEMTk5OVpXd0psWlR5T1h5eC9wQm1ZMk5EV3hzYkpDZW5xNzMrSXdaTTdCNDhXS0QxMy82NmFlNGUvZXV3ZU9MRnk5dTBGSXVWVlZWamY3NWVPclVLWnc1YzBiWVZxbFVXc2MxRlNsTXhvaGFGcE14TWptbTFrbnhmLy83bjFDZWFHVmx4ZkpFSXFKNi9Qbm5uMGhNVElTSGh3ZENRMFBoN2UyTmlSTW42cHpYcDA4ZlBQLzg4d2dMQzBOZ1lLREJKaDBOOWVEQmczcEwyOVZxdGQ2RVNKT01QSGp3UUcreVpXdHJXMjhKNFcrLy9ZWVRKMDRZUEM2WHkrdWNmemQvL3Z3R2xTa2VPM1lNOSs3ZHEvZTgybDU1NVJXdHBpbVptWm1ZTjIrZXNGMVpXUWtBTEZNa2FtRk14c2prNU9YbENhK05uWXpkdm4wYlY2OWVGYlpabmtoRXBFMmhVT0RhdFd1NGV2VXFvcU9qQVFCcjFxeEI3OTY5Y2VyVUtlVG01bUxyMXEwR3kvZm16cDJMMk5oWWJONjhHYjE3OTBhSERoMGVPWmI4L1B4Nms1bXFxaW9zV0xEQTRQR0lpQWhFUkVUbzdBOEpDY0diYjc1WjU3MkRnb0x3OU5OUEd6eiswMDgvR1d3eHI3bStJV1dLMTY1ZGEzUXlWaC9Oa2kwTldTYUFpSm9Qa3pFeU9iVTdLYnE1dVJrdERxVlNxZFZSeThQREF3RUJBVWFMaDRqSUZGMjVjZ1gvK01jL0lKVktNV2pRSUx6d3dnc1lNbVFJenAwN2g0MGJOMkx1M0xudzl2WTJlTDJWbFJXV0xWdUc5ZXZYNDhHREI0K2NqQlVXRmlJakk2UGVMcmVXbHBiWXNHR0RUbkpZVVZHQmYvempINWd3WVFLQ2c0TjFybk4yZHE0M0JvbEVndmJ0MjlmNTdMbzhqakpGdFZvTm9LWmh5YTVkdTNUMmF6QVpJeklPSm1Oa1Vnb0xDNFU2ZGpzN082T1dTMFJIUnd1ZllFb2tFa3lkT3RWb3NSQVJtYXBldlhyaHd3OC94S0JCZzdUbUczbDdlMlBTcEVtWVBYdDJ2ZmZ3OC9QRDk5OS9YMit5VXR0Ly92TWZWRlpXd3RiV0ZrcWxFckd4c1ZBcWxmV1dPbDYvZmgxZmYvMDFObS9lckZYcG9Hbks0ZWJtOXNnZnZQMysrKzg0ZWZLa3dlT2FCaDZHL08xdmYydFVOOFc2VkZWVllkdTJiY0xTQWFOR2pkTHFwcWloR1luVC9MeVR5V1QxUHArSW1nK1RNVElwcGpKZnJMaTRXR3VpODlpeFkwMm14VDRSa1NteHQ3ZkhzR0hEZFBaN2VYbmgzWGZmYmZCOUdwT0lBWUNGaFFXaW82TlJVVkVCa1VpRWpoMDc0cDEzM3NIZ3dZTjF6bFVxbFNndUxzYXBVNmNRRVJHQm9LQWdpTVhpUmoydklSclN3Q01qSTBObnY0K1BEMWF2WG8zQmd3YzNLQm5xM3IwN2lvcUs5QjZUeStVQWdMZmVlZ3QzN3R6QnVISGpFQndjak1EQVFBd1lNTURnUFJNU0VnQ2dRV1dTUk5SOG1JeVJTVEdWWk96bzBhTlFLcFVBQUNjbkp3UUdCaG90RmlJaTB2WEdHMi9nalRmZWFOQzUwZEhScUtxcWdwT1RFNVl2WDY0M1lYc2NUcDQ4aVJzM2JrQXFsVUtsVXVIQ2hRdkNxSnRLcGRLWm0zYjA2TkZHM1YvVGFLUm56NTdvM2JzM2xFb2xvcUtpQU5Ra3ExOTk5Ulc4dkx6ZzYrdXJkVjFHUmdiQ3c4UGg0T0FBcVZTSzNOeGNIRHQyREI0ZUhpYXpwQXhSVzhGa2pFeUtLU1JqS1NrcHVISGpockE5WmNxVUJ0WHdFeEdSYVJveFlnUVdMVnFFa0pDUUZpM0RxNnlzUkd4c0xJQ2E1S2hIang1NDVaVlhBTlNNMXRWZW5Ma3Bac3lZZ2Q2OWUwTXNGbVBnd0lHd3Q3Zkh5eSsvYkhEMHo5SFJFU2RPbkVCVlZSV0Ftb1doZS9YcWhYZmZmYmZPZGRLSXFQbFpxQitld1Vsa1JGOTk5UlVLQ2dvQUFLKysraXBjWFYxYjlQbHF0UnBidG13UnlqOThmSHkwV2dFVEVSRzFGa3FsRWxWVlZaQklKSStsYkpPSTZzZVJNVElaS3BWS1NNUUE0NHlNeGNYRkNZbVlXQ3pXMjFHTGlJaW9OUkQvUC9idVBDektjbjhEK0QwejdQc2lpNklvbWlLeUtHNGdwUlllbDl3eVBhVnBXV2xwSGxQemFLbWxwVWZUZnFRdGxtMW14L1JZcHBrbTVvSmFJZTVzNHNLbUlpQXFJRHNDQXpQTS9QNmdlWnR4V0dVV2tQdHpYVjdOdTh6N1BrTUszTy96UE45SEltRUlJekl5OWtWVGk2Ryt2bGk3ZHUwTVBqU3d2THhjR0dzUEFDRWhJYkN6c3pOb0c0aUlpSWlvN1dBWW94WWpMeTlQZU4yWTlWeDA3Zmp4NDZpcXFnSUEyTmpZWVBEZ3dRWnZBeEVSRVJHMUhReGoxR0lZTTR6bDVPVGd3b1VMd3ZhSUVTTTRkSU9JaUlpSTlJcGhqRm9NWTRheEF3Y09DSzg3ZGVvRVgxOWZnOTZmaUlpSWlOb2VoakZxTVl3VnhoSVNFbkQ3OW0xaGUrellzUWE3TnhFUkVSRzFYUXhqMUdLb2h6RkRWVktVeStVNGZ2eTRzTjJ2WHoranpGY2pJaUlpb3JhSFlZeGFoTUxDUWlnVUNnQ0FuWjJkd2VaclJVZEhvNnlzREFCZ2FtcUtKNTU0d2lEM0pTSWlJaUppR0tNV3dSaERGR1V5R1U2ZVBDbHNCd2NIdzlMUzBpRDNKaUlpSWlKaUdLTVdRWDJOTVJjWEY0UGM4OHlaTTVCS3BRQUFjM056UFByb293YTVMeEVSRVJFUndEQkdMWVNoZThZcUt5dHgrdlJwWWZ1eHh4NkRxYW1wM3U5TFJFUkVSS1RDTUVZdGdxSEQyTW1USnlHVHlRQUExdGJXR0Rod29ON3ZTVVJFUkVTa2ptR01Xb1RjM0Z6aHRiN0RXRmxaR2M2ZE95ZHNEeGt5QkNZbUpucTlKeEVSRVJIUi9Sakd5T2p1M2JzbjlGSlpXRmpBeXNwS3IvZUxpb3BDZFhVMUFNRFcxaGI5K3ZYVDYvMklpSWlJaUdyRE1FWkdwejVFVWQvRk8wcEtTaEFiR3l0c2g0YUdRaVFTNmZXZVJFUkVSRVMxWVJnam96UGtmTEhJeUVoaFBUTm5aMmY0Ky92cjlYNUVSRVJFUkhWaEdDT2pNMVFZS3lvcXdvVUxGNFJ0OW9vUkVSRVJrVEV4akpIUkdXcVk0dkhqeDRYWHJxNnU2Tm16cDk3dVJVUkVSRVRVRUlZeE1qcEQ5SXpsNStjak1URlIyQjQrZkxoZTdrTkVSRVJFMUZnTVkyUlVNcGtNcGFXbEFBQ3hXQXg3ZTN1OTNFZDlnZWRPblRxaGE5ZXVlcmtQRVJFUkVWRmpNWXlSVWFtdkwrYnE2cXFYZTVTWGwrUGl4WXZDOXVPUFA2NlgreEFSRVJFUk5RWERHQmxWZm42KzhOcloyVmt2OXpoejVveFFRZEhGeFFWZHVuVFJ5MzJJaUlpSWlKcUNZWXlNcXJDd1VIanQ1T1NrOCt0WFZWVWhKaVpHMkI0eVpJak83MEZFUkVSRTlDQVl4c2lvMUh2RzlCSEdZbUppVUZWVkJRQ3d0N2VIajQrUHp1OUJSRVJFUlBRZ0dNYklxQW9LQ29UWHVnNWoxZFhWT0hQbWpMQWRFaExDZGNXSWlJaUlxTVZnR0NPalVpOXJyK3M1WXhjdlhrUjVlVGtBd01MQ0FvR0JnVHE5UGhFUkVSRlJjekNNa2RHVWw1ZERKcE1CQUV4TlRXRnBhYW5UNjZ1WHN3OEtDb0pFSXRIcDlZbUlpSWlJbW9OaGpJeEdmYjZZaTR1TFRxK2RrcElpRElFME1USEJ3SUVEZFhwOUlpSWlJcUxtWWhnam85SG5mTEdvcUNqaGRkKytmV0ZoWWFIVDZ4TVJFUkVSTlJmREdCbU5lbGw3WGM0WHk4ek14SjA3ZDRUdGtKQVFuVjJiaUlpSWlFaFhHTWJJYVBSVjF2N1VxVlBDYTE5Zlg5amEydXJzMmtSRVJFUkV1c0l3UmthamoyR0srZm41dUhidG1yRDkyR09QNmVTNlJFUkVSRVM2eGpCR1JuUDM3bDNoZGJ0MjdYUnlUZlYxeGJ5OHZPRHE2cXFUNnhJUkVSRVI2UnJER0JsRldWa1pxcXVyQVFDV2xwWXdNek5yOWpWbE1oa3VYYm9rYkFjRkJUWDdta1JFUkVSRStzSXdSa2Foai9saUZ5NWNnRnd1QndEWTJkbWhlL2Z1T3JrdUVSRVJFWkUrTUl5UlVlaGp2bGhNVEl6d3VsKy9manE1SmhFUkVSR1J2akNNa1ZHb2w3WFhSUmpMek14RVhsNGVBRUFrRWpHTUVSRVJFVkdMeHpCR1JxRStURkVYYTR6RnhzWUtyMzE4ZkdCcGFkbnNheElSRVJFUjZSUERHQm1GTG9jcFZsUlU0TXFWSzhKMi8vNzltM1U5SWlJaUlpSkRZQmdqbzFBTktRU2Ezek1XSHg4UHBWSUpBSEIwZEVUbnpwMmJkVDBpSWlJaUlrTmdHQ09EdTNmdm5sRFczc3JLcXRsbDdhT2pvNFhYQXdZTWFOYTFpSWlJaUlnTWhXR01ERTZYUXhUVDB0SlFVbElDQUpCSUpPalRwMCt6cmtkRVJFUkVaQ2dNWTJSd1JVVkZ3bXNIQjRkbVhVdTluTDJmbngvTXpjMmJkVDBpSWlJaUlrTmhHQ09EMDFVWUt5c3JRMHBLaXJETndoMUVSRVJFMUpvd2pKSEI2U3FNcVplemI5ZXVIVHAwNk5Dc2RoRVJFUkVSR1JMREdCbWNlaGh6ZEhSOG9Hc29sVXFOSVlyQndjSE5iaGNSRVJFUmtTRXhqSkhCRlJZV0NxOGZ0R2ZzMnJWcktDc3JBd0NZbVpuQjM5OWZKMjBqSWlJaUlqSVVoakV5S0tWU0tWUS9CQUI3ZS9zSHVrNUNRb0x3T2lBZ0FDWW1KczF1R3hFUkVSR1JJVEdNa1VHcEQxRzB0N2VIU0NScThqVmtNcGxHNFE3MmloRVJFUkZSYThRd1JnYWxpK0lkbHk1ZGdrS2hFSzdSc1dOSG5iU05pSWlJaU1pUUdNYklvTlRuaXoxbzhZNkxGeThLcjN2Mzd0M3NOaEVSRVJFUkdRUERHQmxVYzN2R1NrdExjZlBtVFdFN01EQlFKKzBpSWlJaUlqSTBoakV5cU9hR3NmajRlT0YxcDA2ZFlHdHJxNU4yRVJFUkVSRVpHc01ZR1ZSenc5ajlWUlNKaUlpSWlGb3JoakV5cU9iTUdjdkt5aExDbkZnc1poVkZJaUlpSW1yVkdNYklZS3FycTFGZVhnNEFFSWxFc0xHeGFkTDcxUXQzZUh0N3c5VFVWS2Z0SXlJaUlpSXlKSVl4TXBpQ2dnTGh0Wk9UVTVQZXExQW9jUG55WldHYlF4U0ppSWlJcUxWakdDT0RhYzU4c2RUVVZGUldWZ0lBek0zTjBiMTdkNTIyallpSW1xK29xQWh4Y1hHUVNxWENQcWxVQ3BsTXBuRmVWVldWOEQzOVFXUm1aa0twVkQ3dysydWpWQ3BSVUZDZzBmYm1ra3FsS0M0dUZ0YkdKQ0s2bjRteEcwQnRSM1BDbVBvUXhZQ0FBSWhFSXAyMWkwaVhybDI3aHBTVUZPVG01c0xTMGhLWm1abkdiaElaVUtkT25TQ1ZTdUhxNmdvZkh4OTA3ZHJWMkUweXFJc1hMMkwxNnRYWXNtVUxQRDA5QVFBdnZQQUNSbzhlalpkZmZsazQ3NzMzM2tORlJRVSsrZVNUV3EralVDZ2dGdGYrdkRndkx3OHpaODdFYzg4OWh4a3paalNxWFRrNU9iQ3dzSUM5dlgyZDU1U1ZsV0h5NU1tWU5Xc1dubm5tbVZyUFVTcVZ0UVlyc1ZpczlYT3B1cm9hYytiTVFYRnhNWDcrK2VkR3RaT0kyaDZHTVRLWUJ3MWpVcWtVVjY5ZUZiWTVSSkZhcXNPSEQwT2hVS0J6NTg0WU1HQUFYRjFkamQwa01vTGMzRnprNXVZaU1URVJWNjlleGNpUkk0M2RwRmFsdXJvYWE5YXNRZnYyN1RGcjFpeXQ0MmZPbkFFQWhJU0VOT3A2Q29VQ1M1Y3VoYW1wS2Rhdlh3ODdPenRjdVhJRldWbFpHdWVwZXVwU1VsSnc1TWdScmVzTUdqUUlpWW1KV0xGaWhkYXh1WFBuWXNLRUNScjdEaDQ4aUt5c0xJaEVJaHc2ZEFoanhveHBWSHVKcUcxaEdDT0RlZEJLaWtsSlNjS1RTQWNIQjNUbzBFSG5iU05xcnYzNzk2Tmp4NDdvMjdldnNadENSdWJxNmdwWFYxZjQrZmtoTmpZV0J3NGN3Tml4WTQzZHJGWkRJcEhBMGRFUnUzZnZoclcxTmFaTm02WnhQQ0lpQXUzYnQwZlBuajBiZFQyeFdJeEZpeFpoMmJKbFdMSmtDZGF2WDQrWW1CaEVSVVZwbktjYTluang0a1drcDZkclhjZmIyeHM5ZS9iRTJyVnJoWDBLaFFMTGx5K0huWjJkeHJrNU9UbllzbVVMUm8wYUJXdHJhMnpldkJuOSt2V0R1N3Q3bzlwTVJHMEh3eGdaVEhGeHNmQzZ2cUVpOTB0S1NoSmU5KzdkVzZkdEl0S0Z3NGNQTTRoUnJmcjE2NGVZbUJoRVJFUmd4SWdSeG02TzNodzllaFQ1K2ZtNGNlTUdnSnBlSVFjSEJ3d2JOcXhSNzFjb0ZQamhoeC93MUZOUHdkYldGcSsvL2pvS0N3dXhkZXRXdEd2WFR1aGR2SEhqQnBLVGt5RVdpekZ1M0xoNnI3bDI3VnBoQ1JRL1B6OHNYNzRjcTFhdFFseGNIRjU4OFVXTUhqMGExZFhWd3ZubDVlV1lQWHMyUm8wYWhkR2pSMnRjeTl6Y1hIaUk2T2JtaGtPSER1SFZWMTlGYVdrcEFHaUVNYmxjanJWcjE4TEN3Z0t6WnMyQ3ViazVZbU5qOGM0NzcyRGp4bzJ3dHJadTFOZUVpTm9HaGpFeW1BY0pZMVZWVlVoTFN4TzJHL3NrbE1oUXJsKy9Eb1ZDd1NCR2RlcmZ2ejhPSERpQXRMUzBoM1lPMmUrLy80NlVsQlRJNVhJQU5ROG94R0p4b3grZ2ZmSEZGL2oxMTE5aFptYUdaNTk5Rm1LeEdFdVdMRUZXVmhZKyt1Z2o5T2pSQTE1ZVh0aTVjeWZNek13d2E5YXNPdWVVblQ1OUdqRXhNVnJMcHdRRkJXSDc5dTF3ZG5ZR0FNeWJOdy81K2ZsYTcvL3h4eC94NDQ4L2F1enIzNzgvMXExYkI2Qm1HR040ZURobXo1Nk5rcElTQUgrSE1ZVkNnWFhyMWlFMU5SVWJObXlBcmEwdEFHRDE2dFdZTzNjdWxpMWJodmZmZjEvWVQwVEVNRVlHSVpmTFVWRlJBYUJtamJIR1BobE1UazRXaG80NE9UbHhEZzYxT01uSnllamN1Yk94bTBFdG5LZW5KMUpTVWg3YU1LWUtLaWRPbk1EcTFhdXhjZU5Hb1lBSEFKU1VsQWpGYk80ZjByZDU4MmI4K3V1dmVPYVpaL0Rzczg4Syt5MHNMTEJxMVNvY08zWU1YbDVleU1yS3dwOS8vb2tKRXliZ3FhZWVBZ0M4Kys2N2VPeXh4NFJlUjRWQ2daOSsrZ25kdW5XRGw1ZVhWanRWUVV4MVgvVmlIT1hsNVpnK2ZUcW1UNStPOGVQSGE3elB4T1R2WDVjS0N3dUZlYy9xWWF5cXFncGhZV0dJaW9yQ2tpVkwwS3RYTCtFOTd1N3VXTHQyTFpZc1dZSTMzbmdEYjcvOU5ycDE2OWJnMTVXSUhuNE1ZMlFRNnIxaVRTbmVvVDVFVWYwSEcxRkxrWnViaXdFREJoaTdHZFRDdWJtNUlTNHV6dGpOTUpvREJ3N2d3SUVEQUlESmt5Y0RxQWxPSDMvOE1RNGVQSWhwMDZiaHBaZGUwbnBmaHc0ZE1IMzZkQURBTjk5OEF4TVRFMHlaTWdWQXpjaUpNMmZPYUN4MUVoa1ppWnljSEV5ZE9oVUFrSjJkalRmZWVFTTRQblRvVUFRSEIyUFRwazFhOTFJOStBc1BEMGRrWktUVzhkRFFVRXlkT2hVRkJRWEM2QTdWenphNVhJNEZDeFlnTFMwTnMyYk5Rdi8rL1RWKzdnRTFnZXlkZDk1QldGZ1k1czZkaS9YcjE4UFB6Njh4WHo0aWVvZ3hqSkZCcUo0ZUF0cFBSZXNpbDh0eDdkbzFZWnRERktrbHNyQ3dZSTh0TmNqTnpRM201dWJHYmthOU1qSXlrSjJkTFZRVnpNN09GdGJjQ2dvS2dyZTM5d05mZTlpd1lYanl5U2NCMUJRNDJiaHhJNUtTa3BDY25JelhYMzlkNk9tcWphcjN5czNORFU4Ly9iUXdkNnVnb0FCQVRVbDZsWU1IRDhMUjBSSERodzhIQUZoYld3dnp2OExEdzFGYVdnb1BENDg2UzlmWFI5WFRwOTR6VmxwYUNvbEVBaGNYRjFoWldXSFZxbFg0OXR0djhmWFhYOWQ1bmUzYnQyUHYzcjE4d0VoRUFCakd5RUFlWkw1WWFtcXE4RVBZenM0TzdkdTMxMHZiaUpyajVzMmJ4bTRDdFJJdDdlOUtkblkyenA4L2ovVDBkSzFlSEtEbWU3VXFkRFNsNkJKUU02L3F0OTkrRTRZZHVybTVhYzBmTXpNend6dnZ2Rk52aWZxaW9pSzgrZWFiV0xod0llYk9uYXR4VEZXYS90S2xTOEsrTld2VzRNNmRPekExTlFVQTJOcmFDajFycDA2ZEFsQVRCa2VPSEluczdHems1T1EwK0ZsRUlwSEdraW9GQlFWUUtwVTRlL1lzcmx5NUFnc0xDOFRIeCtPRER6NkFxYWtwSEIwZDYxMDQyczNORFhQbXpHbnd2a1RVTmpDTWtVR285NHcxOW9lNitoQkZYMTlmbmJlSmlLZ3RTa2hJd0xsejU1Q1Rrd056YzNPNHU3dWpkKy9lNk5LbEM5emMzR0JoWWRIa2EwcWxVc1RGeFNFaUlnSUFFQllXQmpzN096ei8vUE4xdnFkNzkrNE5yaFcyWjg4ZXBLZW5JejA5WGFzblNmVXpJalUxRlRrNU9VTHZZNWN1WFJyVjVvaUlDR3pmdmwwSWJyVlJWVnRVWDNlc3VMZ1lHUmtaUWdoVUtwVllzV0lGOXUvZkQxTlRVM1RvMEFHMnRyWTRlZklrTm0vZWpDMWJ0Z2h6enNMRHczSDE2bFg4ODUvL2JGUWJpZWpoeHpCR0JxSCsxTFV4d3hTcnE2dVJtcG9xYkhPSUloRlI4MGlsVXV6ZnZ4OHBLU213dDdmSCtQSGpkYlpjeU9USmsxRmVYZzZSU0FRQVdMUm9FZjd4ajM5b0ZMNW9xdExTVXV6ZnZ4K2RPM2ZHcUZHanRJNmZPblVLZ1lHQnlNek14S0ZEaDJxZGM5WVFVMU5USER4NHNNN2oyN1p0dzQ0ZE96VDJmZlBOTnhyYmtaR1JXTE5tRGN6TXpCQVdGb2FzckN4czNMZ1J6czdPdUgzN05oSVRFNFdldFYyN2RxRkxseTRNWTBRa1lCZ2pnMmpxTU1YcjE2OExKWkt0cmEzUnNXTkh2YldOaU9oaGw1MmRqVzNidGdHQVRrT1l5dmp4NCtIajQ0T0tpZ3A4OE1FSDZOV3JWN09DR0ZBVFhNckx5L0hxcTY5cWxiRlBTa3JDOWV2WHNYRGhRdHkrZlJ1Ly92b3JKazJhMU9TUzhUS1pEQk1tVEtqemVGVlZWYjN2ejhyS2dsUXFoVmdzaGtRaWdaK2ZINDRlUFlyczdHeDRlM3ZEeXNvS01URXhDQWdJd0xWcjE1Q2RuWTNaczJjM3FZMUU5SEJqR0NPRGFHb0JEMVpSSkNMU0RWV1BHQUJNbno0ZDd1N3VPci9IekprekFkU1V0bjlRTVRFeHFLNnVSbEJRRVBMeThyQjM3MTc0Ky9zaktDaEk0enlsVW9sdnZ2a0dkbloyQ0EwTlJWRlJFWDc1NVJkczNyd1ovLzczdjV0MFQ0bEVnbFdyVnRWNS9NaVJJemgrL0xpd25aQ1FnQXNYTGlBMU5SVkpTVWtvTFMzRmpCa3poS0dkSVNFaCtPU1RUeEFaR1luSmt5ZkQzOThmY1hGeG1ERmpCcUtpb21CcmE2djFlWWlvYmF0OXhVUWlIVlB2R1ZOVndxcUxVcWxFY25LeXNPM2o0Nk8zZGhFUlBleU9IRG1Dbkp3Y3ZRV3hwcXFydUVWMGREUSsvUEJEQU1CMzMzMkh5c3BLSWVTcCsrbW5uM0Q1OG1XODlOSkxzTEN3Z0x1N082Wk1tWUpEaHc3aDk5OS9iMVFiVkE4SVJTSVJ6TXpNNnZ3amtVZzAzbmYwNkZGRVJFVEExdFlXTTJmT3hKWXRXMkJ1Ymk1VXluUndjSUN2cnkraW9xSUFBSUdCZ2JoeDR3WXFLaXB3N05neGhJYUcxanRIallqYUh2YU1rZDZWbDVjTFF3N056YzBiSExxU2xwWW1EQTJ4c0xEZ2dycEVSTTJRa3BLQ2dJQUFvd2V4eXNwS2JOMjZGUlVWRmJVZXo4dkxnNHVMQ3k1ZnZveWpSNDlpNE1DQldzV2JqaDQ5aWkxYnRxQi8vLzRZTzNhc3NIL0tsQ2s0ZWZJazFxOWZEMnRyNjFwN24xVFZlZmZzMllOang0NWgwS0JCa012bFdMUm9VWjF0VmhYd1VGbXdZSUZXbURwNThpUXNMUzJGN2REUVVGeTZkQWtLaFFLalJvM0M2TkdqY2VYS0ZlVG01Z3FMVXhNUnFUQ01rZDQxdFpJaWh5Z1NFZWxHUWtJQ0tpc3JEVFkwVHJWd3NycXFxaW9rSlNYaGxWZGVRVUZCQVY1NzdUWGs1dVlLRCtsVU1qSXkwS1ZMRnlRa0pBQ0FVSkllcUFsU1AvNzRJN1p1M1Fvdkx5OHNYNzVjS0JZQzFKVEpmLy85OXpGdjNqeTg5OTU3bUQxN05wNSsrbW5oZUdscEtXN2Z2bzNNekV6ODhjY2ZtRHAxS3BSS1pZTUZQTDcvL252ODhNTVB3blp0dlZwNWVYa2F3Ky9IalJ1SGNlUEdBYWlaOHd3QWh3OGZSdWZPbmRHalI0ODY3MFZFYlJQREdPbGRVeXNwcWc5UlpCZ2pJbnB3eWNuSnNMZTMxM3V2V0VKQ0FtN2N1Q0dzNWFYNlhwK1ltSWp5OG5MRXg4ZmpzY2NldzV3NWMrRHE2b29iTjI0Z05qWVdXN2R1aFoyZEhUSXlNcENSa1lFeFk4Ymc2YWVmUmtoSUNMeTh2QURVaExUUFB2c01DUWtKNk5XckY5YXNXU09FSEhVdUxpNVl0MjRkbGkxYmhpKysrQUpuenB6QnlwVXJZV1ZsaGZUMGRGUlZWU0V3TUJBTEZpeUFoNGVIVU5CRVhYNStQbmJ1M0FsTFMwdUlSQ0ljTzNZTWJtNXVHdWRrWm1iaTNMbHpzTE96UTBsSkNZNGVQWW9SSTBiZzNYZmYxWGlZcUs2a3BBUVNpVVJZYk5yTXpFeXJTaU1SdFUwTVk2UjNUZWtadTNQbmpqQ0V4Y1RFcE5IcnhSQVJrYmJpNG1LdE1LRVBseTVkd3ZmZmZ3OVRVMU04L2ZUVHdtTFJMaTR1OFBUMHhNeVpNelhXRkpzOGVUS3VYYnVHblR0M29ycTZHaVltSmdnS0NzTG8wYU1CUUFoaUFMQjU4MllrSkNSZzRzU0plT1dWVitxZGMrWGw1WVZObXpaaDVjcVY4UER3Z0pXVkZRREEzOThmbXpadGFyQm55c2JHQm5GeGNWQXFsUkNKUlBEdzhOQmFLMDJoVUdEejVzMVFLcFVRaThYdzkvZkh0R25Ua0p5Y2pBRURCalRxNjNYL1hEUWlhcnRFeXRyR0ZCRHAwTEZqeDNEbXpCa0F3Qk5QUElISEhudXN6bk9qb3FMdzU1OS9BcWhaVzB6MUZKR29wUW9MQzhOYmI3MWw3R1pRSzJDTXZ5dXJWNi9Ha0NGRE1IVG9VTDNlcDdxNkdqS1pER1ptWmxwbDZCVUtoZGErcGlndUxzYXRXN2VhTkZKQ0pwTUJxSDFZb2E3STVYS0l4ZUptZlRZaUl2YU1rZDQxWlkyeGE5ZXVDYSs3ZCsrdXR6WVJFWkh1U0NTU09udDdtaHRXN08zdEd6WGZXSjBoS2hZMmR4MDFJaUtBcGUzSkFCcTd4bGhsWlNXeXNyS0ViVTUwSmlKNmNLb1M4cW9oZzBSRTFQSXdqSkhlTmJablRMMVh6TTNOVFJqclQ5UVdGUlVWSVRVMUZmbjUrVVpyZzB3bTB5cnRyVy9YcmwxRGRIUTBDZ3NMOVg0dm1VeUdxcW9xb2VUNXd5WW5Kd2NBd3hnUlVVdkdNRVo2VjFwYUtyeXVyMmZzNnRXcnd1dEhIbmxFcjIwaWF1bisvUE5QekowN0YvdjM3OWZZZitUSUVXellzQUUzYjk3VWVvL3EyUFhyMTNYU2hpTkhqbURTcEVuNC92dnZIL2dhS1NrcFRUcC8rL2J0ZVB2dHQzSHAwcVVIdm1kalpHUmtZT3pZc1hqcXFhZFFWRlNrMTNzUkVSSFZoUU9lU2EvVWU4VnNiR3pxblR1ZzNqUEdNRVpVdTRTRUJCdzllaFQvK01jLzBLbFRwMXFQQlFjSG8xdTNiblZlUXlhVDRkeTVjL1VXMHdHQXMyZlBvcXlzRExhMnRnL1UxdSsvL3g3Lys5Ly9NRzNhTkx6MDBrdkNmcWxVV3V0NlZNRGZpK3hXVlZYVnVUaXdTQ1NDaFlVRmJ0NjhXVzlRbkR4NWNwMXpUemR2M2d5RlFnR0ZRb0g0K0hnTUd6YXNzUityMVZCVlVjek96a2JuenAyTjNCb2lJcW9Od3hqcFZXUG5pOTIrZlZ2NHhjdmMzQnllbnA1NmJ4dFJXL1hlZSs4aE9qb2FjK2JNd2NTSkUyczlwNnlzRFBIeDhSQ0pSQTljaWE5NzkrNFFpOFhDZWtxcVFEWmx5aFNVbFpYVis5Ny8rNy8vcS9PWXJhMHRmdm5sRnhRWEZ5TXlNckxPOHlaTW1GRHIvcmk0T0p3N2R3NXVibTRvTEN6RUYxOThnZjc5K3plNVNFUkxaMkZoQWVEdnVXTkVSTlR5TUl5Ulh0MjdkMDk0WGQvVGRmVmVzZnFlNkJOUjg0MGJOdzZ4c1cyTDNuOEFBQ0FBU1VSQlZMSDQ4c3N2WVdWbGhWR2pSbW1kOCtlZmY2S3FxZ29CQVFGd2RuWitvUHVFaElSZzhlTEZDQXNMdzQ0ZE8yQnVibzdubm5zT2t5Wk5RbVZsWmEzdk9YbnlKRzdkdW9XUWtCQ3RuajhWVmNqbzFhdVgxakJPQU5pNGNTT09IVHRXNndPZ2twSVNoSVdGQVFEZWZQTk5YTDkrSFY5KytTWFdyMStQVmF0V3NVdzVFUkVaRk1NWTZaWDZmTEhHaGpFT1VhUzJTaXFWUWk2WEE2Z1pwZ2ZVRENsVVBkUjQwS0kyU3FVUzZlbnB3a0s2Z3dZTndvSUZDL0R4eHgvajQ0OC9ocU9qSTRLQ2dqVGVjK2pRSVFEQXJWdTM4TVliYnpUcVByNit2bmoxMVZjMTlnMGZQaHkzYnQzQ2poMDdjTzdjT1V5YU5Ba3Z2UEJDbmRlNGVmTW1idDI2aFdIRGhtSElrQ0gxM2s4c0ZzUFMwaEo3OXV5QnBhV2xzR0N3cXRmdC9wNHVwVktKc0xBdzVPZm5ZK3pZc2VqZHV6Y0NBZ0p3NXN3Wm5EMTdGdDkrK3kxbXpaclZxTTlLUkVTa0N3eGpwRmZxWWN6R3hxYldjeW9ySzNIcjFpMWhtK3VMVVZ2MThjY2Y0L2ZmZjlmWXQzdjNidXpldlZzNC9pQTJiZHFFZ3djUFl1blNwVUxBR1QxNk5HN2V2SW1mZi80WmE5YXN3WVlORzRUbEpLNWN1U0lVM3NqUHoyOTBSY2U2L28yLytPS0xjSE56dy9EaHcyRmlZb0tTa2hKTW16YXQxbk5WSWZTRER6N0FoeDkrV09zNXExYXRRdCsrZlFIVUJLek5temZEejg5UENHUEZ4Y1VRaVVSYUQ0QysrdW9ybkR0M0RqMTY5TUNjT1hNQTFNdy9XNzU4T1Y1Ly9YWHMzcjBiVGs1TytPYy8vOW1vejB0RVJOUmNER09rVjQzcEdVdE5UUlZldDIvZm5pWHRxYzN5OHZKQ1lHQWdBT0R1M2J2SXlzcUNtNXNiT25Ub0FBQ3d0clp1OGpXM2I5K09YMy85RlNZbUpqQTNOOWM0OXVxcnIrTEdqUnVJalkzRnJsMjdzSHo1Y2dEQUR6LzhBQUJhaFRmcXNuYnRXdnp4eHgvdzl2YXU5YmhJSk1LVFR6NHBiSnVhbXVMeHh4K3Y5ZHk0dURqazV1YkN6ODlQS0VCeFB5Y25KK0YxU1VrSnFxdXJOY3EzbDVTVWFCVU0yckpsQzM3NTVSYzRPanBpNWNxVk1ETXpFNDdaMjl0anpabzFlT09OTi9EMTExK2pvS0FBcjc3NktrUWlVWU9mdmFXNy8vODVFUkcxTEF4anBGZU5DV01jb2toVVk4cVVLWmd5WlFvQVlOKytmZGkwYVJPR0RSdUdsMTkrV2V2Y2lvb0tqVG1adFQzRTJMbHpKN1p0MndZVEV4TzgrKzY3V2tNUnhXSXgzbjc3Yld6ZHVsWG9LVXBKU2NINTgrZGhiVzJ0MFVNVUZoYUcxTlJVTEZ1MlRHTmVaMUZSRWFLaW9pQVdpMnVkZTFZYlMwdExMRnEwcU5aajc3MzNIbkp6Y3pGMjdOZ0doeWtDUUVGQkFRRE5JWW5GeGNYQ2ZERzVYSTR2dnZnQzRlSGhzTGUzUjFoWUdGeGNYTFN1MDdselozejQ0WWQ0NjYyM3NIdjNicVNscFdIaHdvVjFCc0xXb3E2NWVVUkUxREl3akpGZU5hYUFCOWNYSTJxNkZTdFdhR3pmUDRSeDgrYk4yTFZyRjh6TXpMQnk1VW9NR0RDZzF1dlkyZGxoL3Z6NXd2WlhYMzBGQUpnMGFaTEdzTU1iTjI0Z0l5TkQ2LzNoNGVHUXkrVUlDUWtSUWs1bVpxWlFRVkhGMjlzYkV5ZE9SSGg0ZUsxcnBLbWtwYVVCQUNJaUluRDU4dVU2enhzeVpBajgvUHlFeGFGVlBXTUtoUUwzN3QxRHAwNmRrSitmajFXclZpRXBLVWtJWWwyNmRLbnptbzg4OGdqV3IxK1B0OTkrRzdHeHNYamxsVmV3WmNzV3VMcTYxdm1lbGt5MWZwcXE0QWtSRWJVOERHT2tWdzMxak4yK2ZWdDRjbXRxYW9xT0hUc2FyRzFFOVpISlpLaXVya1oxZFRVVUNvWHdXdjJQUXFFd1d2czhQVDAxZXNQVVgvLzN2LzlGUmtZR3JLMnQ4Wi8vL0FjQkFRR051bVppWWlJdVg3NE1HeHNiclpMM3FnY3JKaVovLzlnb0x5L0gzcjE3QVFEUFBQT01zTCt3c0ZCcjdwdFVLc1hFaVJNUkZSV0YrUGo0QnR0eTd0eTVlbzkzNk5BQmZuNStXajFqcGFXbFVDcVZ3blp1Ymk0OFBUMHhkKzVjTEZpd29NSDdBc0NHRFJ2d3hSZGZ3TnZidTlVR01RRFl0V3NYQU5RNWZKU0lpSXlQWVl6MFJxRlFDRUZMSkJMQjB0SlM2eHoxSiszMVBiRW1xbzFVS2tWRlJRVXFLaW8wWHQvL3A2cXFDbks1dk01Z3Bkb25rOG1hM0FaanpjbVpQMzgrZXZmdVhldXhqSXdNT0RrNVllM2F0WTFhS3VMNjlldm8xcTBiZXZYcWhRMGJOaUE3TzF0amZwcENvVUJ1YnE1d3Jtb0I0ZHUzYjhQRnhRV2VucDd3OC9NVHp1L1JvNGZRdzVhUmtZRjE2OVlKeDFSbDVYVkYxVE9tQ2wrcXRRM3Q3T3pnN095TTk5OS9IMjV1YnBCS3BZMWVOc1BWMWJYTzRpSE45Y2NmZnlBckswc3YxMVlwTHk5SFlXRWhaRElaaGd3Wm9qR2Zqb2lJV2hhR01kSWIxUkFaUUx2RXRBckRHS2xVVkZTZ3FLZ0k5KzdkcXpOZ1NhVlNsSmVYQy92YmdyS3lNaHc1Y2dSLy92a25GaTllM0tqM2VIbDVZYzJhTlkzcTFjblB6OGU4ZWZNd2VQQmd6SjgvSHdFQkFWbzlhYmR1M1JKNkFTOWN1SURRMEZBQU5jUDZ2djc2YTYxRmhTMHRMWVhnVTExZFhldDl6NTQ5aTRTRWhFWjlIblZQUHZta3hxTHdxakIyNE1BQm5ENTlXdWlOVDB4TXhMcDE2ekJ2M2p6WTJOakF4c1lHbjN6eWlmQStoVUtCL1B6OFd1ZVA2ZFBKa3ljTmRpOEhCd2YyaWhFUnRYQU1ZNlEzRFExUlZLMTlwTUl3OW5DcnFxcENZV0VoaW91TFVWaFlpS0tpSW8wL3FwTG1MWVZFSXRINEl4YUxhOTEzOSs1ZG5kODdOemRYbUV2NTY2Ky9DdnNiTy9mbnhSZGZiUFR3dWoxNzlrQW1reUUyTnJiT2N4SVRFNFhYcDArZnhvSUZDeUNSU0pyY0xuVUpDUW40K2VlZm0veSszcjE3YTRReDFUREZDeGN1YUp4MzgrWk4zTHg1RTYrLy9qcUFtbEFvbFVwaGJXMk55c3BLVEowNkZYWjJkdmp2Zi8rcjhiNVBQLzBVbFpXVmVQNzU1NFVxbHJwMC8xdy9mY2pPemtaR1JnWWlJaUt3YTljdWpUbUJSRVRVc2pDTWtkNm9GKytvYmYyaDdPeHNZVmlZdWJrNTNOM2REZFkyMGoyNVhLNFJ0dTcvNy8yOUo3cGdabVlHUzB0TFdGcGF3c0xDUW5odFpXVUZDd3NMWVorRmhVV2pncFZFSXRHWUU5VVl1aHgydDJQSERrUkZSZUg2OWV2Q1Bnc0xDd3dlUEJqRGh3OS9vTkwyOVNrdExjV0JBd2NBQUMrODhFS2QxNCtKaVFGUTg4QWtQVDBkMGRIUkNBNE8xa2tiWG4vOWRZd1lNYUxCOHpaczJJREl5RWl0L2YvKzk3OXJuUXUyY3VWS3hNWEZ3Y3pNREpjdlg4YTc3NzZMNGNPSFk4NmNPY0wzbTlUVVZPVG01Z3JCVlNhVDRmang0NmlvcU1DTUdUT2EvK0dNeE4zZFhmaCtHaEVSZ1pTVUZQYVFFUkcxVUF4anBEZnFQV09xTXRQcU9FU3g5Y3JKeVVGZVhoNXljM09SbTV1TG5Kd2NGQmNYTit1YTV1Ym1jSFIwaExXMXRSQ3E3ZzlaNm44ZXh2WG9mdi85ZDJSbVpzTGMzQnp0MnJYRHJWdTNNSEhpeEZwTDIrdkNybDI3VUZGUkFROFBENHdkTzdiV2M4ckt5bkQ2OUdtWW1wcmlYLy82Rjk1NjZ5Mzg5Tk5QT2d0anphVytYcGc2MWZCSU16TXpkT25TQmVYbDVUaHg0Z1JlZSswMWlFUWlEQmd3QUttcHFZaU5qUlhXUUl1TGkwTkZSUVg4L2YzUnJsMDdnMzBHZlFrS0NrSkVSQVN5czdNWnhvaUlXaWlHTWRJYjlUQldXODhZaHlpMmZLV2xwVUxZVWdXdnZMeThPdWNCMVVjaWtjREJ3UUVPRGc1d2RIVFUraThYcHdYR2pCa0RaMmRuQkFVRjRmRGh3OWkwYVpQZTdsVmNYSXg5Ky9ZQkFHYk1tS0V4N0ZEZHZuMzdVRlZWaGREUVVBUUdCc0xMeXd1WEwxOUdiR3dzK3ZYcjEreDJmUDc1NS9qODg4K2JmUjBBeU1yS3dwVXJWK0RzN0F5NVhBNVRVMU9JUkNMWTJOZ2dNREFRTVRFeFNFeE1oSyt2TC9yMTY0Y2RPM1lnTGk1T0NHT25UNThHQUR6eHhCTTZhUThSRVZGREdNWkliK3FiTThiNVlpMkxUQ2JUQ0Z5cUFOYVVvWVVpa1FoMmRuWkM0TG8vYk5VV3lFblQvZVhrZFNrK1BoNDllL1lVcXByKzczLy9nMVFxUlk4ZVBlcGNYTG1nb0FDN2QrOEdBRHo5OU5NQWFrclloNFdGNGJQUFBzTTMzM3hUWjg5VVk0V0VoS0JIang0Tm5uZml4QWxoRFRLVmhJUUVYTHg0RVNrcEtVaEtTaElxS1U2ZE9oV1ZsWlVhYlJzeVpBaGlZbUp3NHNRSitQcjZvbWZQbmpBeE1SR0tpQ2dVQ3B3K2ZScGlzUmlEQnc5dTFtZHFTZmlRZzRpb1pXTVlJNzJwYjhIbm5Kd2NqZmxpclhrdG45WW1QejhmbVptWktDb3FldUFoaG5aMmRuQjFkUlgrdUxpNGNNNWZDL2ZGRjE4Z096c2JPM2JzUUVsSkNjTER3d0VBcjd6eVNwM3YrZWlqajFCV1ZvYkJnd2VqWjgrZUFJQmh3NFpoOSs3ZHVISGpCalp0Mm9TRkN4YzJxMTFCUVVFWVBYcDBnK2RsWm1acWhiRmR1M2JoL1BuekFBQVBEdzhFQndmRDE5Y1gvZnYzUjFSVWxFWmhrWUVEQndLbzZmMmFNMmNPVEUxTjBiMTdkeVFsSlNFek14TzV1YmtvS2lyQ3dJRURINnBTOEtybFJZaUlxR1ZpR0NPOXFhOW5UTDFYckxGci85Q0R5Y25KUVdabUpqSXlNcENabVlteXNySkd2OWZTMGxJcmRMbTV1VFc3TjRSMDY5YXRXeENMeGZXZVUxQlFnS3FxS3RqWTJDQXNMQXpWMWRYbzNiczNBZ01EYXozL3YvLzlMODZkT3dkcmEydTg5dHByd242eFdJeEZpeFpoL3Z6NU9IandJTHk4dkRCaHdvUkd0L1hvMGFNYTRmL3p6ei9IbDE5KzJlRDdhcXUyK2VTVFQyTHc0TUhvMjdldjFnT2QrM3ZHbkoyZDRlWGxoUnMzYmlBdExRMWR1M1pGYUdnb0FnSUNZR2xwaVlpSUNBREF5SkVqRy8xWmlJaUltb3RoalBSR05XUUkwQzdnd2VJZCtxRlVLbkg3OW0waGVOMjhlYk5SUXcxTlRFeUVzS1VldmppMHNHVlRLQlRZdDI4ZnZ2dnV1MW9yQ3FwSXBWS1VsSlRBeGNVRnAwK2Z4cmx6NXdBQUw3MzBVcTNuNzl5NUV6Lzg4QU1BWVBIaXhWcEJ4OXZiR3krLy9ESzJiTm1DVFpzMlFTd1dZL3o0OGJWZVN5NlhBNmpwS1YrOWVqVk9uRGlCTVdQR0NNTWxmWHg4MEtsVHB3WS82NFVMRjNEcjFpMk5mWTg5OWxpZDUxZFVWR2dWNFpnNGNTSmtNcG53ZVZRaHNxeXNES2RPbllLdHJTMEdEUnJVWUZ1SWlJaDBoV0dNOUtLeXNsTDRKY3pNekF5bXBxYkNNYVZTaVJzM2JnamJER1BOVTFGUmdlVGtaRnk3ZGcxcGFXbU5XcS9MMGRFUkFRRUJjSGQzUjd0MjdlRGs1R1NBbHBJdXFJcW5YTDkrSGQ5ODh3MVNVMU5oWW1JQ2MzTnppRVFpQURYL3h0UmxabVlDQURwMjdDaXNHUllZR0FnL1B6K044MlF5R2I3ODhrdGhDT1BzMmJQckREeFRwa3hCZW5vNmpoOC9qczgrK3d3M2I5N0VhNis5cGxVSVJEVzA4T0xGaXdBQVQwOVBqQjQ5R24vODhRZUFtbUdQalJtbXVHN2RPcTB3VnBmS3lrcmN1M2NQWGJ0MjFkZy9hdFNvV3MrUGpJeEVWVlVWbm56eVNZM3ZWVVJFUlByR01FWjZVZDhRUmZYNVlsWldWbkIyZGpabzJ4NEdPVGs1dUhyMUtxNWV2WXFzckt3R3ozZHpjNE9ucHljOFBUM1JwVXVYaDdJcy9NUG16cDA3QUtBVkRsUzl5cXFoZlVGQlFaZ3padzQ4UER5RW9IWDU4bVVoUkNrVUN2ejIyMjhBYW9ZRXo1bzFDMzM2OU5IcXJVNUxTME5ZV0ppd3h0bHJyNzJHU1pNbTFkdkdOOTk4RTVXVmxUaDU4aVQyN2R1SEsxZXVZT0hDaGVqZXZidHd6cTVkdXdEVURHOTg5dGxuTVgzNmRKaWFtZ3BockRhcW9iUldWbFlRaVVRb0tTbEJhbW9xZ05vcnM4cGtNbzJ2MCtIRGg2RlVLdEdoUXdmODlOTlBTRTVPcnZkenFLNmRtcHFLVmF0V0NmdjkvZjMxV2xSRjMxUi9WemlmazRpbzVXSVlJNzJvYjhGbjlTR0s5eis1cHJwZHUzWU5WNjllUldwcXFzWVEwTnA0ZUhpZ1M1Y3U2Tnk1TXpwMTZzUTVYcTFFVkZRVXZ2cnFLOGpsY2hRVUZBRFE3RGxPU2tvU3dwSzd1enRlZi8xMUJBVUZDY2Y3OU9tRFBYdjJZTStlUFRoNjlDaE1UVTFSWGw2T2lvb0tBTURRb1VNQi9GM01RbVhMbGkzWXRXc1hGQW9GTEMwdHNYang0am9yTEtxVFNDUllzV0lGUHYvOGM0U0hoK1BxMWF2NDRZY2Y4TjU3N3dublRKZ3dBVC8vL0RPV0xsMktnSUNBUm4wZERodzRnRysvL1ZhNGg2bzMwTkhSRVk4ODhvalcrUysrK0NJVUNnWHM3T3hRWFYwdDlBU09IRGtTdTNidEVrcldOeVFwS1Vucjg3WG1NS2FpWHNpRWlJaGFGb1l4MGd2MUNmcjNoN0diTjI4S3J6dDI3R2l3TnJVMkZSVVZTRWxKUVhKeU10TFMwdXBkMjZ0RGh3N28yclVydW5idGlrNmRPalZZeklGYUppY25KK1RtNWdLb0taN3l4Qk5QSUNRa1JEanU0K09EME5CUWlNVmlMRml3UU91WDdPRGdZTXljT1JQaDRlRzRlL2V1TUZ6UjFkVVYwNlpORXlvaTNzL1B6dzg3ZCs2RW41OGZGaTllREE4UGowYTNXU3dXWS83OCtYamtrVWR3K1BCaExGMjZWT1A0MDA4L2paRWpSOExhMnJyUjEvVDE5UlhLM1l2RllwaVptYUZEaHc1NDVwbG5hZzBXWGw1ZWlJNk9SbjUrUGtRaUVkcTNiNC9ubjM4ZXZyNitlT2VkZHg1b1hUeWdaaTVsYThheTlrUkVMWjlJZWYva0FpSWRPSFhxRkg3Ly9YY0FOYjhnRGg4K1hEajJ5U2VmQ01NWVgzbmxGYlJ2Mzk0b2JXeUpTa3RMa1p5Y0xKVGJydXVmcDcyOXZSQyt1bmJ0eWlmZlJoUVdGb2EzM25wTEo5ZFNLcFdRU3FWQ0FGSE5BVk5YWFYxZDV3TE56WEhseWhYMDZ0V3IxbnMybGxLcGJOYjdtMHNWdXZUeDlkRUZYZjVkYWF6VnExZGp5SkFoUXE4b0VSRzFMSzM3c1IrMVdPckRGTldmaUZkVVZBaEJUQ0tSY0M0RGF1YTdKQ1ltSWlFaFFXTUk1LzFjWEZ6ZzQrTURIeDhmcnN2MmtCS0pSRUtWd2Jyb0syajQrdm8yK3hyR0RHSkF5dzFoUkVSRWRXRVlJNzFRWDh0S3ZZQ0grdnBpSGg0ZVJ2L2x6WmpTMDlPUmtKQ0FwS1Frb2FESi9kemQzZUhqNHdOZlgxODRPam9hdUlWRTFOcVptNXMzYW5rTElpSXlEb1l4MGd2MW5qSDF5bjNxbGYvYTRueXg0dUppeE1mSDQrTEZpeHJ6NnRSNWVIakF4OGNIdlhyMWdyMjl2WUZiU0VRUEUzZDNkK1RrNUJpN0dVM1cyQ0d2aVltSktDZ29xSGZOdWFiY3M3Q3dFRlpXVmpvYitpMlZTbEZaV1FsYlcxdk81U1dpV2pHTWtWNm85NHlwRDFOVVh5ZW9yWVF4cFZLSjFOUlVSRWRIYTZ5dnBzN2UzaDY5ZS9kR256NTlHTUNJU0dmYzNOeHcvdng1U0tWU3ZjNHRMU3NycTNPT3E0cTV1WG1qMW5GVEtCVDQ0SU1QNE9MaWdwa3paMElzRmtPcFZPTEhIMzlFejU0OTBiZHZYK0hjWDM3NUJYRnhjUnBocktDZ0FELzk5Qk5tekpnaEZESEp5Y21CaFlWRnZkOWZ5OHJLTUhueVpNeWFOUXZQUFBOTXJlY29sVW9vRkFxdC9XS3hXQ3M4VmxkWFk4NmNPU2d1THNiUFAvL2M0T2Ntb3JhSllZejBvcll3cGxBb05IckdQRDA5RGQ0dVE1SktwWWlOalVWc2JHeXR2V0FtSmlidzhmRkJuejU5dVBBMUVlbEZVRkFRenA4L2o1U1VGUFR1M1Z0djkzbmhoUmMwMXBlc1RXaG9hTDF0Y0hWMVJmLysvU0VTaWVEcTZvcWZmdm9KR1JrWldMNThPU1FTQ2FLam83Rmp4dzZzVzdldXptVVNxcXVyc1hyMWFseStmQm0rdnI0WU1tUUlGQW9GbGk1ZENsTlRVNnhmdng1MmRuYTRjdVdLMWhxTmxaV1ZBSUNVbEJRY09YSkU2OXFEQmcxQ1ltSWlWcXhZb1hWczd0eTVtREJoZ3NhK2d3Y1BJaXNyQ3lLUkNJY09IY0tZTVdQcS9mb1FVZHZFTUVaNm9WclhDUGg3emxoMmRyYnc1TlRCd2FIQlFnV3RWVzV1THM2ZVBZdkxseS9YV2xLN1k4ZU82Tk9uRDN4OWZibitGeEhwbFlPREE5emMzQkFaR2FuWE1MWnk1VW9jT1hJRUowNmMwRmc0T3lFaEFULzg4QU9XTDErTzMzNzdEUjkvL0RGc2JXMjF2dmVWbEpTZ1g3OStRaGg3NVpWWFlHZG5oODJiTjJQeDRzWDQ5Tk5QOFovLy9BZno1czNEaWhVcjhORkhINkZidDI0YTExQXFsZGl3WVFNdVg3Nk1GMTk4VVZnclR5d1dZOUdpUlZpMmJCbVdMRm1DOWV2WEl5WW1CbEZSVVZydkI0Q0xGeTlxekc5VzhmYjJScytlUGJGMjdWcGhuMEtod1BMbHk3VVdVYy9KeWNHV0xWc3dhdFFvV0Z0YlkvUG16ZWpYcngrTFZoR1JGb1l4MGpuMXA2UHF3MkxVbjBJMlpSMmoxa0NoVUNBeE1SSFIwZEZhVDF1Qm1rQWFFQkNBUG4zNndNbkp5UWd0SktLMmF1alFvZGkxYXhmMjc5K1A4ZVBINitVZUFRRUJ1SFRwRWlRU2ljWXdRdFdvQUg5L2Z3d2VQQmhqeDQ3RnJGbXpNR3JVS0kzM3o1Z3hRMnVaazJlZmZSWVdGaGFRU0NTUVNDU3d0YlhGNnRXck1XL2VQSncrZlZvcmpDVW1KdUxZc1dONDl0bG44Znp6ejJzYzgvUHp3L0xseTdGcTFTckV4Y1hoeFJkZnhPalJvelVlbUpXWGwyUDI3TmtZTldvVVJvOGVyZkYrYzNOem9ZaVNtNXNiRGgwNmhGZGZmVlg0ZWFjZXh1UnlPZGF1WFFzTEN3dk1talVMNXVibWlJMk54VHZ2dklPTkd6YzJhYzA5SW5yNE1ZeVJ6cWtQVVZSZjhQbGhMTjVSWFYyTnVMZzRuRDU5R2lVbEpWckhQVHc4RUJ3Y0RCOGZuelpkT1pLSWpNZmIyeHREaGd6QmlSTW5BRUJ2Z1V5bHFxcEtlQzJYeTRYWFlyRVlycTZ1V2dWRnBGSXBzckt5OE54enp3bjdWT3ZwM2QvV1RwMDZZZXZXclhCd2NOQzZyNit2TDc3ODhrdXRrS1lTRkJTRTdkdTN3OW5aR1FBd2I5NDg1T2ZuYTUzMzQ0OC80c2NmZjlUWTE3OS9mNnhidHc1QXpUREc4UEJ3eko0OVcvaStyd3BqQ29VQzY5YXRRMnBxS2paczJDQ01ERm05ZWpYbXpwMkxaY3VXNGYzMzM5ZW9Na3hFYlJ2REdPbGNYY1U3SHFZd0pwZkxFUnNiaTlPblQydFVqbFR4OXZaR2NIRHdRejh2am9oYUI5V2l6eWRPbkVCNmVqcUdEaDJxbDJHTFpXVmw5YzZONnRDaEEyN2Z2cTJ4NzlxMWExQXFsZWpldlRzQTRNQ0JBOWkvZno5V3JGaUJUcDA2Q2VkTm16Wk42NkZYVlZVVkZBb0Z4bzBicDNXdnJWdTNDc0ZMUlgxNzgrYk5Hc1U0eXN2TE1YMzZkRXlmUGwwckJKcVkvUDNyVW1GaG9SQUcxY05ZVlZVVndzTENFQlVWaFNWTGxxQlhyMTdDZTl6ZDNiRjI3Vm9zV2JJRWI3enhCdDUrKyswNlF5TVJ0UzBNWTZSenRZV3hpb29LWWJpS1NDUnF0ZVBtNVhJNW9xT2pjZWJNR1kzUENkVDhzTzdUcHcrQ2c0TzVKbGdib3Y3TElsRjlqUDEzWmVqUW9mRDI5aGFHTEVaR1JxSlBuejdvM0xrek9uZnVySk43V0ZoWTRKTlBQaEcybzZPanNXWExGbUc3VzdkdU9IbnlwTVo3RWhJU1lHZG5Kenk4OHZUMFJGNWVIdjcxcjM5aDZkS2xlUFRSUndIVS9Ceng4dkpDU0VoSXZXMUlTVW5CeVpNbm9WQW9rSjJkalRmZWVFTTROblRvVUFRSEIyUFRwazFhNzFQTkdRc1BEMGRrWktUVzhkRFFVRXlkT2hVRkJRVkNWVWJWenpXNVhJNEZDeFlnTFMwTnMyYk5Rdi8rL2JVS043bTd1K09kZDk1QldGZ1k1czZkaS9YcjE4UFB6Ni9lejBKRUR6K0dNZEk1OVo0aTFUREZ6TXhNWVYvSGpoMWIzWG9yTXBrTTU4K2Z4OW16WjFGZVhxNXh6TWJHQmdNR0RFRC8vdjMxV2pxYVdpYXBWSXJjM0Z5NHVyb2F1eW5VZ3VYazVBalYrb3pKM2QwZDgrZlBSMHBLQ2k1Y3VLQVJPdHpjM05DbFN4ZmgrNWk5dmIzUUE5VFlzQ2FSU0RSNmZOUy85d00xYzdkMjd0eUowdEpTWWFoZWZIdzgrdmJ0Sy94Y0NBZ0l3S2VmZm9wbHk1Wmg1Y3FWMkxCaGcxQTlzWHYzN3BneVpVcTliVGg0OEtBUStLeXRyWVg1WCtIaDRTZ3RMWVdIaDBlZHBldnJvd3FMNmoxanBhV2xrRWdrY0hGeGdaV1ZGVmF0V29WdnYvMFdYMy85ZFozWDJiNTlPL2J1M2F2UmMwWkViUmZER09sY2JUMWpyWFdJb2xLcFJHeHNMQ0lqSTdWQ21MVzFOUjU5OUZIMDc5OGZFb25FU0Mwa1kzTjFkV1VZb3dibDVPVEF6YzNOMk0wUWVIdDd3OXZiRzBWRlJjakp5VUYyZGpZeU1qSnc0Y0tGV2tQaitQSGpkVEtzc1ZldlhoQ0x4VGg3OWl5R0R4K08wdEpTWExseUJRc1hMdFE0cjFPblR2ajAwMDl4OE9CQmpUTDJsWldWS0Nnb3FQY2U2dCtyYlcxdE1YMzZkQURBcVZPbkFOVDhteDA1Y2lTeXM3TWJ0U0MyU0NUU2FFTkJRUUdVU2lYT25qMkxLMWV1d01MQ0F2SHg4ZmpnZ3c5Z2Ftb0tSMGRIU0tYU09xL241dWFHT1hQbU5IaGZJbW9iR01aSTUyb0xZNjF4c2VlclY2L2kyTEZqeU12TDA5aHZZV0dCa0pBUUJBVUZhY3dqb0xiSng4Y0hpWW1KSEc1RTlVcFBUNjl6YlN4amNuQndnSU9EQTd5OXZiV09aV2RuQzhHc3NVR3lyS3hNWS83Vy9jdDcyTnJhSWpBd0VKR1JrUmcrZkRqKy9QTlBtSmlZYUN6YXJPTHM3SXdYWG5oQlk5K1JJMGRxWFFQc1FVUkVSR0Q3OXUzMUxrU3Rhci82UFl1TGk1R1JrWUZMbHk0QnFIbG90MkxGQ3V6ZnZ4K21wcWJvMEtFRGJHMXRjZkxrU1d6ZXZCbGJ0bXdSZmxhRWg0Zmo2dFdyK09jLy82bVR6MEJFclI5L2t5U2R1eitNS1pWS2paNHhYYzFOMEplOHZEd2NQSGdRR1JrWkd2dk56TXdRSEJ5TTRPQmdtSnViRzZsMTFOSjA3ZG9WVjY5ZVJXeHNMUHIxNjJmczVsQUxGQjBkRFV0THkxYTN1UHVEek8yMXNMQ29kWjB4ZGNPR0RjT0hIMzZJek14TTdOdTNEME9IRG9XVmxaWFd0UzVjdUFBbkp5ZU5Ra2pCd2NFTlZvT01pWW5CTDcvODBxajJtcHFhNHVEQmczVWUzN1p0RzNiczJLR3g3NXR2dnRIWWpveU14Sm8xYTJCbVpvYXdzREJrWldWaDQ4YU5jSFoyeHUzYnQ1R1ltQ2dFOFYyN2RxRkxseTRNWTBRa1lCZ2puYnMvak9YazVBaFBGKzNzN0Zyc1lzL2w1ZVU0ZnZ3NExseTRvTEhmeE1RRUF3Y09SRWhJU0l0dE94blh5SkVqY2VEQUFjVEV4S0IvLy83R2JnNjFJT2ZQbjhmZHUzZnJyVEQ0TUtscm5URjFqei8rT0xadDI0Ymx5NWNqSnljSEsxZXVyUFZhMjdadFEzcDZPdmJzMlNNc0RlTHE2b29CQXdiVTI0YTdkKzgydXIweW1Rd1RKa3lvODdoNm1mN2FaR1ZsUVNxVlFpd1dReUtSd00vUEQwZVBIa1YyZGphOHZiMWhaV1dGbUpnWUJBUUU0TnExYThqT3pzYnMyYk1iM1Q0aWV2Z3hqSkhPM1YvQTQvcjE2OEoyaHc0ZGpOR2tCa1ZIUitQMzMzL1grTUdyK3FWaThPREJYS1NUR2pSMjdGaEVSRVRnd0lFRDhQVDBoSnViVzR1YUkwU0drNU9UZzV5Y0hLU25wOFBTMHJMTkJMSGFxSVk1L3Zubm55Z3NMTVRvMGFQUnZuMTdQUHZzczlpNGNTT0dEeDllYTVWSm1VeUc1T1JrQkFVRmFhelJtSldWaFdQSGp0Vjd6NlNrcEVhM1R5S1JhUFRrM2UvSWtTTTRmdnk0c0oyUWtJQUxGeTRnTlRVVlNVbEpLQzB0eFl3Wk00U2lKeUVoSWZqa2swOFFHUm1KeVpNbnc5L2ZIM0Z4Y1pneFl3YWlvcUpnYTJ1TG9LQ2dScmVQaUI1K0RHT2tjK285WTdhMnRob1RwRnZhTDZkNWVYbll0MjhmN3R5NW83Ry9hOWV1R0RObVRLMExpeExWWmNTSUVVaExTME5LU2dyaTR1SmdibTZPbXpkdkdydFpaRUNlbnA2UVNxVndjM05EUUVCQXF4dWErQ0NrVWluaTQrT1JtcHFLeXNwSy9PYy8vOEh0MjdkeCsvWnRWRlJVQUFEMjc5K1BUcDA2d2NURUJHVmxaZmoxMTE4aEZvdHgrdlJwM0x4NVV5dVFKU1VsUVNhVGFSVU5pWXVMUTF4Y1hMUGJyRm9mVENRU3djek1yTTd6N2kvT2RQVG9VY1RIeDhQZjN4OHpaODZFdjc4L1ltSmloS0hyRGc0TzhQWDFSVlJVRkNaUG5vekF3RUI4OTkxM3FLaW93TEZqeHhBYUdscnZIRFVpYW5zWXhraW4xS3RZbVptWlFTd1dhNFN4bHJLK1dIVjFOYUtpb25EcTFDbU5SVC90N093d2N1Ukk5T3paMDRpdG85YXNhOWV1Nk5xMXE3R2JRV1F3NWVYbGVQZmRkK0hzN0F3L1B6ODRPRGpBejg4UEhUdDJSR1ptSnI3KyttdDg5TkZIY0hKeXdyMTc5N0IwNlZLVWxaWGhxNisrd3BvMWEvRG1tMjhpTEN4TVkyNVlmSHc4QUNBd01GRGpYdVBHamNQY3VYUHJiYy9odzRjMTFqcFRVWDJ2MzdObkQ0NGRPNFpCZ3daQkxwZGowYUpGZFY3ci9nSWtDeFlzMEFwVEowK2UxQmpDSGhvYWlrdVhZU294bkFBQUlBQkpSRUZVTGtHaFVHRFVxRkVZUFhvMHJseTVndHpjWEl3WU1hTGV0aE5SMjhNd1JqcWwzaXVtV21OTXZkZXBKZlNNWldabUlqdzhYS004c2tna1FuQndNSVlPSGNxbmxrUkVUZURrNUlUOSsvZlhPcWRXL1dkQ1ptWW1WcTFhaGVMaVluejAwVWZ3OVBURXVuWHJzSERoUXN5ZlB4K0xGeThXcWlxZVBYc1dEZzRPV2dXZlJDSlJnMHVKcUFLVStucVdwYVdsdUgzN05qSXpNL0hISDM5ZzZ0U3BVQ3FWRFJidytQNzc3elVLa05UMjh5RXZMdzkyZG5iQzlyaHg0NFNLa3FvaDdvY1BIMGJuenAzUm8wZVBldHRPUkcwUHd4anAxUDNGTzRxS2lpQ1h5d0hVRk1Ld3Q3YzNWdE5RV1ZtSmlJZ0lyUUlkSFR0MnhQang0K0hzN0d5a2xoRVJ0VzRORlRmYXUzY3Y5dTdkQzFkWFZ5R0lBVFVGT1RaczJJQWxTNVpnMWFwVm1EVnJGa0pEUTNIdDJqVU1IVHEwVWZmZXQyOGZrcEtTWUdabUJxVlNpWFBuenNITXpFeGptSGw2ZWpxcXFxb1FHQmlJQlFzV3dNUERBOXUyYmRPNlZuNStQbmJ1M0FsTFMwdUlSQ0ljTzNaTTZ5RmlabVltenAwN0J6czdPNVNVbE9EbzBhTVlNV0lFM24zMzNUcm5xNVdVbEVBaWtRaUxUWnVabVdsVmFTU2l0b2xoakhSS3ZYaUhxcEtpaW9lSGh6R2FCS0RtaCtlZVBYczAybWRsWllYaHc0ZTN5TFYvaUlnZUpwYVdsaGc0Y0NBV0wxNnNWY2JlM2QwZG4zMzJHZjczdi85aDNMaHh5TTNOeGNDQkF4dXNtcWdpRW9sdzZkSWx5T1Z5VkZkWHc5N2VIcSs5OXBwR0Q1cS92ejgyYmRyVVlNK1VqWTBONHVMaW9GUXFJUktKNE9IaGdlZWZmMTdqSElWQ2djMmJOME9wVkVJc0ZzUGYzeC9UcGsxRGNuSnlvOXZjVU84ZUViVWRJcVZTcVRSMkkramhjZTdjT1VSRVJBQUErdlhyQnhzYkcwUkdSZ0lBQmc0Y2lKRWpSeHEwUFVxbEVwR1JrWWlLaXRMWTM3MTdkMHlZTUVHb2dFVkVSTlFVY3JrY1lyRllZemdrRVZGVHNXZU1kT3IrT1dQR3JLUllVbEtDbjMvK0diZHUzUkwybVpxYVl1VElrVnFUd29tSWlKckN4SVMvUWhGUjgvRTdDZW1VZWhpenNySXlXaGk3ZXZVcTl1N2RLNnh4QTlTc2NUWng0a1E0T2pvYXJCMUVSRVJFUkhWaEdDT2RVcTBwQXdEbTV1WW9MQ3dVdGcwUnhwUktKWTRkTzRhelo4OEsrMFFpRVFZUEhvd2hRNFpvTEI1S1JFUkVSR1JNRDgyY3NkOXpMaU91OEFZeXkvSndzenpmMk0waE1vaE9WczdvYk8yQ3ZvNWVlTUxOMTlqTklTSWlJcUltYVBWaHJLaXFISnV1SGtaTVFacXhtMEprVkFPZEg4Rzg3cU5nWThxaUpFUkVSRVN0UWFzT1l4ZUxNdkJSOGdFVXl5b2FQcG1vRFhBMnM4Vy9lNDVCTC91T3htNEtFUkVSRVRXZ1ZkZGpqY2kreUNCR3BDYS9xaFFINzhRYnV4bEVSRVJFMUFpdE5veEYzVTNHcWJzcHhtNEdVWXR6Nm00S291NG1HN3NaUkVSRVJOU0FWaHZHanR5NVlPd21FTFZZL1BkQlJFUkUxUEsxMmpDV0t5MHhkaE9JV2l6Kyt5QWlJaUpxK1ZwbEdLdFdLcEJmV1dyc1poQzFXUG1WcGFoV0tvemREQ0lpSWlLcVI2c01ZeEtSR0FxMDJpS1FSSHFuZ0JJU1Vhdjg1MDFFUkVUVVp2QzNOU0lpSWlJaUlpTmdHQ01pSWlJaUlqSUNoakVpSWlJaUlpSWpZQmdqSWlJaUlpSXlBb1l4SWlJaUlpSWlJMkFZSXlJaUlpSWlNZ0tHTVNJaUlpSWlJaU5nR0NNaUlpSWlJaklDaGpFaUlpSWlJaUlqWUJnaklpSWlJaUl5QW9ZeElpSWlJaUlpSTJBWUl5SWlJaUlpTWdLR01TSWlJaUlpSWlOZ0dDTWlJaUlpSWpJQ2hqRWlJaUlpSWlJallCZ2pJaUlpSWlJeUFvWXhJaUlpSWlJaUkyQVlJeUlpSWlJaU1nS0dNU0lpSWlJaUlpTmdHQ01pSWlJaUlqSUNoakVpSWlJaUlpSWpZQmdqSWlJaUlpSXlBb1l4SWlJaUlpSWlJMkFZSXlJaUlpSWlNZ0tHTVNJaUlpSWlJaU13TVhZRDJoSVRrUmdEbkI4UnRpOFZaZUtlWEdyRUZobEdrUE1qQ0hEb0RBRElsaFloL0Zac2s2L1J6NmtyK2pwNkFRQnlwY1g0OVZhTVR0dElSRVJFUkdSb0RHUDFzRFd4d09UT0lkaCtJd3FWQ2xtenIyY3BNY2RiUHVPRjdTVVhkaUMxOUU2enI5dk8zQlpQZWZRSEFCVEt5dkRMemZQTnZtWmRYdTc2T016RnBnQ0E3OUwrUUpWQ1h1LzV0aVlXbU50akZHeE5MQUFBNzEvNXBjbjNGQUdZMlMwVTdTMGNBQUJmWG8xbzhqV0lpSWlJaUZvYWhyRTZ1RnM0WUlYZkpIU3dkRVFucTNaWWMza1BaTXBxWXplclZqWW1GaGpyMFE4QWNMdWlVQ09NQlRwMmdRZ2l4QlhlME1tOS91SHVEeXVKT1FCZys0MFRxRUw5WVd4cWw4ZUVJQlpYZUFNeEJXbE52bWRJTzI4aGlPVlhsdUwzbk10TnZzYUQ2dS9VRmM3bXRqcTk1dEU3RjZHQVVxZlhKQ0lpSXFMV2gyR3NEdjl3OTBjSFMwY0FRSUNESjViNlRzQzZLM3NoVnlxTTNESnQ2cjFUSnVLL3B3RUdPSFRHMGw0VFlDbzJ3ZjZzYUd4UGowSzFBZHZ2YisrSkVlMTdBd0RreW1wOGUrMTRrNjhoRVlreHpXdXdzTDAzSzdySi93OUVnTkNiMTFoS0FKVUtHY1o1OUJPR1dPcEtaRTRpcERyb2FTVWlJaUtpMW8xaHJBNDcwcVBnYnVHQVIxMjhBUUI5SGIzdzc1NWpzVDRwdk1YMWFsUlcvLzJMdllsSUlyeTJOYTNwa1JJQmVLcmpBUFN5NzRqMVNRZVFXMWxjNTdYNk9YV0ZpYWdtMEozTHYvYkFiYkkxc2NRYlBVZERESkhRcmk4R3ZOTG85NzhlOHgxdVZSUmdyRWMvb1ZjTUFGN3BGb3BYdW9VMitqcGJiMFRpWW1FNlB1cjdZdU1iRDZCVVhvSHBaelkxNlQxRVJFUkVSRTNCTUZZSEpZQlBVbjZEcmFrbEFodzhBUUNEMnZYQTZ6MUdZV1BxSWVNMjdqNGFQV05xWWV6VTNSVGNxU2pFc2w1UG81MjVMYnJidHNmSC9hYmo4OVFqT0pPWFd1dTEvdDF6akRBTThlbW85US9VSG9sSWpFVStZK0ZrWnZOQTcxZnBZT21JcVowZmJkWTFkT250aEI5UkpxL1Uyai9QZXhRZXNYR3Y5NXdGM3FQUjFjWlY3MjBrSWlJaW90YURZYXdlY3FVQzZ4TDNZbDN2cWVoaTdRSUFlTUxORjJYVmxkaHkvWGNqdCs1dlV2V2VNYkZFNDFqYXZWd3NqdCtPRlg2VDBNM0dEVllTY3d4MTlha3pqT25DL0I1UG92ZGZRL3NLcThxd1BmMEVGRW9sN0V3dDhZem5JQnk0RllzY2FkMjljd0J3VHk3RkNyOUpNQlBYL0JWTktNckFIemxYQUFDKzloMFI1TndkMjIrY2FIQWUzL1hTYkVnVk11RzlLbUtSQ0VOZGV3RUFTbVFWaUwxdkxsdEZkWlhXdGJMS0MxQXFyOURhcjk0eldlYzVISlpJUkVSRVJQZGhHR3VBdEZxR2RWZjJZbjNmRjJCcllna0FHTnVoTHhJS014QlRjTjNJcmFzaFUxWkRBU1hFRU1Ic3ZqQUdBTVd5Y2l4UDJJbWx2aE1nRm9td1B1bUFYdG9oQWpEcmtlRVk0dW9Eb0tiSGJsM2lQbHd0dlFNN1UwdDgwdmNsMkpwWTRCL3Uvbmc3NFVma1ZaYldlaDB6c1FsbWRuc0MzV3pjQUFCRnNuSjhuUHdiaW1YbEdPRFVEY1BjL1NHR0NJTmNlbURkbFgyUU42S3d5djI5bVJaaVV5R01aVXVMV2x4dkp4RVJFUkU5L0xqb2N5UGtWcFlJYzhXVUFMYW5uMmd4UVV4RjFUdGpJcEw4TlV0TGsxUWh3NXJMZTdEMjh0NUdoWmVtTWhGSjhLYlBlSXo2cTJBSFVCT0FydjVWdXI5RVZvRmoyWmNBQUM3bWR2aFB3R1E0bWxtcnZWK01vYTY5OEdIZzgzakhkeUoyWjU1RmNzbHRBTUJuS1lkUUxDc0hBTVFYcGlQbHIvMTlIYjJ3eUdkc3JaK1hpSWlJaUtpbFl4aHJwSXRGbWZqMjJuSDhYK0t2ZWwzSDYwR3BEMVUwcTZOeW9GeXBRSlZDRGc5TEo0UzA2NEhuT2orS3BiMmV3cGdPZlp0OWZ4ZHpXL2ovTmJkT0FTVyt1QnFCVTNkVE5NNzVJZU1rVHY4MVBMSzloUU5XK2o4akZBdXhrSmpoNWE2UDR4RWJkd1E0ZUtLbm5RZFdYUHdKSHlVZjBDakxMMWRXNDRQRWZiaGJXUUlBQ0hidWptYzlRNXJkZmlJaUlpSWlRK013eFNZNGRPZUNzWnRRcDRycUtqaWlwcWZKVEd5Q1NvVU1UbVkyNkd6ZERwMnRYZERaMmdXZVZ1M1F5ZG9acGlMTm9ZenFRZTVCM1pFVzRmMHJ2K0JkdjM5aVUrb1JuTXBMcWZXOHoxSU9vYU9WRSt4TnJiRGwraDlDbWZwN2NpbStTL3NEQzczSEFLaFpYRHFtNERxaTdpWnJYYU5FVm9FUGs4S3h0dmR6aUMyNGpnTzNZcHZkL3NhWTF1VXh5R3BaNU5yOXJ5VVE2anZIemNKZXIyMGpJaUlpb3RhSFlld2hZQzB4MTFnL2JJWGZKTFMzZElETlg0c3QxMGVKdW52U21pcTU1RFkyWHo4T2tVaUV4MXg2MW5uZWlkd2tWQ25rc0RPMTFEaFBvVlNpU0ZZT0IxTXJPSm5aNExWSGh0ZTdTSFQ0clZpazNjdEJvSk9YMXJHSzZpcXRvaHpOTlZKdENHWnp6aUVpSWlJaUFoakdXaDFQcTNid3NuSDlxN2VySFRwYnRZT3p1YTNHT2QxdDNXdDliNmxjaXN5eXU4Z295ME9HMm45MXVRRHhzNTZENEs2MkxsaHpESFh0SlJUWmFLcHNhWkhPdzFoZFh5Y3pzWW13bmxwanppRWlJaUlpQWhqR3REaWFXYU9UVmJ0Nno3bGNsS214OExORkkzdVdMQ1NhNTVtSlRScjlYcG15R3RWS0JWN3ZNUkxkYmRzM2VPNnQ4Z0trbDkzOUszVFZCSytDcW51TnVoZlZidGE1YjJvdFc3OG1ZREo4N1R2VmU4N2Ezcy9CeDg1RDcyMGtJaUlpb3RhRFlldysvWnk2WW03M2tmV2U4L3pwejFCV1hiT3dyNjJKSmJZTm12dEE5MW9kTUxuUjUzNlg5Z2ZDYjhVaXN6eGZJNHpkclN4QlJ0bGR1RnM2b3FPbEU0RC9aKysrdzZPcThqK092MmNtdlJkSVlvQkFFZ2loSmZRcXFDeE5SVVZjRzBWQkJKY0ZLd2lLSUIxK0lpcWdzaUt3NGlxS2dLQ0Fpc0NxU0ljUVNDQWtvU2NRQ0NHOWx5bS9QN0s1WnNpa3dVd2EzOWZ6NUhIbXpyM25uZ2xJOHBsenp2ZkEvMFg5WUZUMG9yYThFZjRmY3JUNU5YWS9SeXM3UHV6OFhJM2RUd2doaEJCQ2lEc2hZYXllK1RQcERPZXpFb25MdWNubG5Kdks1c1RqQWg2Z2FaUGlNT1pzYlY5aEd4cVZtcll1VFRtVkVXL1J2aVlYWkprY0piSVVaek1VSWhGQ0NDR0VFS0ttU0JpN3hibXNSTDY2L0dlWjR5TmI5RFc1NWtkcjBGVllaS0kwSzVXYWp1NHRsT2ZSbVFua2FBdXFkRzFpWGpwUVhHSS9NcjFzaUVyLzN6NWNBQzZWaExISG0zWm5aSXQ3Mlg4emhyVVhmak82MXR3c3VWWktqNEZDRTVVTFRYbTE5VVA0bHFwNnFDclZKeitIUnJ6WGNhVFIrVWRUenZQOWxTUG02YWdRUWdnaGhCQW1TQmk3UmNrYXExdU5iTkhYNVBsNXVrSVdSbTJwVXR1M1RtbGNkL0VQenY1dlUrUTdsVm4wMXdpVXE3VkR1ZWY1MkxueHBGOVBBTzV0SE15WmpLdG1MZG4vWjFLMGN2OUN2WmI1SVU4VFZNa2F0OXVWWHBUTDJNTXJsZWVGZXExUzVqNmp5SGhFcm9WalkxbzROamJaanAzR3Vrd2Y0M09TemR4YklZUVFRZ2doakVrWWF5RFNTaFhuYUhSTGRjVVNhbFM4MHZwQmJOVEZmK3luTTY2WWZlKzBiK01PbUxXOTZpalFGN0gyNHU4bVg4dlRGWktyTXg2RmRORFlBc1VqYlBuL20rNVp1cTFiL2FQVlFKTjdpRFYxOEt6MG5OS2pja0lJSVlRUVFvQ0VzUVlqS1Q5VGVkekkxc1hrT1U4MTc2VlU5TXZYRmZGeDdNNGE2VnVKRDJOK0lya2dzL0lUSzdFZzlKbHFUMzJjRWZHdDBYTTd0VFhmOW5rVmdQTlppVXcvdWI3U05ubzNDakxMT1VJSUlZUVFRb0NFc1FZak1UOWRlZXhsVnphTXRYTnR5cE4rdlpUbnF5L3NJYWtnbzBiNlZ1Smk5ZzBTOGxKcjlKN21KUHVNQ1NIRTdWbTNiaDA3ZCs1azNicDEyTm5aVmZtNm5Kd2NIQjBkemRhUEN4Y3VzSC8vZmg1ODhFRzh2THlNWHN2UHorZWpqejVpMkxCaHRHblRwdEsydnZ6eVMxcTJiRW1mUG4xTXZxN1Zhdm54eHg5eGQzZW5mLy8rZDl4M2c4RkFabVltTmpZMjJOdFh2RFpjQ0ZGL1NCaHJJQXIxV3RJS2MzQzNjYVNSclF0MmFtc2xHSGpadXZCbW0wZVZNTERueGlsK3V4RlZtOTJ0bDJTZk1TR0V1RDFaV1Zta3BLUmdNQmdxUC9sL2poOC96cng1ODVnOWV6YWRPM2MyU3ovKytPTVBObXpZd0wzMzNsc21qR20xV243NzdUZDY5dXhacFRDMmI5OCs5SHA5dVdGczI3WnRmUGJaWjdpNnV0S2pSdytUb1ZLdjE1ZjVucWhVS3RScWRabHo5K3padzVJbFM1ZzRjU0xEaHcrdnRIOUNpUHBCd2xnREVwK2JqTHVOSXlxSzF6R2R6MDdFVG0zTjIrMGVWNHBxWE02NXllcnovNjJWL3JuWk9KUlptMVhYcmIzd080NVd4V3ZMN21UUHRNL083VmJhTWJVZVRUUWM1OCtmSnpZMmxxU2tKT3p0N1ltUHQrd1dFcUp1YWRhc0dmbjUrWGg1ZWRHbVRSc0NBZ0pxdTB2MVZzZU9IZW5ldlR1elpzMWkvdno1ZE83Y21aVXJWN0oxNjlZcVhUOXUzRGllZWVZWm8yTkhqaHloV2JObUJBWUdXcUxMaXN6TVRMNysrbXY4L1B5NGV2VXE2OWF0WTlLa3NudVNUcDQ4bVhQbnpoa2RjM1oyWnNzVzQ4SmdSVVZGckZ1M0RyVmF6UTgvL01ERER6K01yYTJ0UmQrREVLSm1TQmhyUUM1azNTRFVyVGtBTFoxOXVKeHprN2ZiRFZPcUNHWVU1Ykk0Nm9jcWw0TTN0d1VoejFSK1VoMFRuMnVlcW9ybWFrZlViVHQzN2tTdjE5TzhlWE82ZGV0VzVwTjNjWGRJU2tvaUtTbUpNMmZPY083Y09RWVBIbHpiWGFxWE5Cb05iNy85Tmg5ODhBRmZmLzAxSFRwMDRONTc3OFhIeDZmQzYvUjZQYXRXclNwei9QTGx5MXk2ZElreFk4Wllxc3VLano3NmlMeThQRDc4OEVOMjd0ekpsaTFiNk5hdEc5MjdkemM2Yi9Ma3llVGs1Q2pQZCsvZXpkbXpaOHUwdDJiTkd0TFMwbmp2dmZlWU0yY09hOWFzTVJudWhCRDFqNFN4QnVSOGRxTHl1TDFiTXpxNk55ZmtmK0dzVUs5bFlkVFdHbDhuSnNUZFl0dTJiVFJ0MnRSczA2bEUvZVhsNVlXWGx4ZnQyN2ZuK1BIajdOaXhnNkZEaDlaMnR5d3VPVG01M0dtSStmbkZNd3RTVWxMS0hkRnhkblpXMXBOOThjVVg3TjI3bDNYcjFqRjE2bFJVcXVKcDlpRWhJWVNFaEZUWUQ1MU9aektNL2ZMTEw2alZhb1lNR2NMcDA2ZlI2WFJHcitmbEZVOHhqNHVMSXlJaW9zejFUWm8wUWFmVGtacGF2UGE1b0tDQTVPUmtvcU9qQVdqZHVqVnF0WnJ0MjdlemYvOSt4bzBiUjRzV0xSZ3paZ3poNGVFc1hyeVk1Y3VYNCtmbnA3VFp0bTFidG16WlF0T21UZW5ldlR1SER4L0d4Y1Y0M2ZlUkkwZllzbVVMTDc3NEloMDdkbVR5NU1tODk5NTdCQVFFOE9DREQxYjR2UkJDMUgwU3hocVEwK2xYMEdOQWpZbytqVm9yeC9VWStDam1KODZaYVUrejI3VXdhaXRKK1hjZUJqL3E4bnlORk1QUXFOUllxelNWbnFkVy9UVzMzMDVqYmJLMGZXblYyYXhhMUE4N2QrNlVJQ1pNNnRLbEMyRmhZZXphdFl0Qmd3YlZkbmNzYXVUSWtlajErZ3JQR1R0MmJMbXZUWm8waVdIRGhnSEZ3U2d6czdqNnJrcWxNZ3BCcHFqVmFqdzlQY3Q5dmFDZ2dEMTc5dEN6WjA4OFBUMFpOMjZjMFloVWFldlhyMmY5K3JJVmRpZE5tc1MxYTllTXBra21KaWF5YTljdUFMWnUzVXBVVkJTZmZQSUpYYnQyNWVtbm53YkF6czZPZWZQbU1XblNKS1pNbWNLU0pVdnc5L2RYMnRpNmRTdVBQUElJM2J0M0p6TXoweWlNUlVWRnNXREJBbnIxNnNWVFR6MEZ3SUFCQTdodzRRTExsaTNEeXNxS2dRTUhsdnUraFJCMW40U3hCaVJMbThmNXJFU2pEWXoxR0ZnUit3dUhVODVWY0dYTnVKNlhacFpxaXY4NHVob1ZvS1BxQzhGdng5QW1YUmpqZjErMXJ2bTgrNFJLejBuSVMyVnkyTDl2dDF1aWpybHc0UUo2dlY2Q21DaFgxNjVkMmJGakJ4Y3ZYbXp3YThpNmQrL09Rdzg5Vk9iNHp6Ly96TkdqUjVreFl3WTJOalpHcjZXbXBySml4WW9LMjQyUGoyZkNoUEwvZlRXMXpxcTBuMzc2aWN6TVRMeTl2UUZZdTNhdFVYQmN1WElsQ1FrSlhMcDBDVzl2Ynp3OVBaazVjMmFaZTJnMEdzYU9IVXRDUWdJVEowN2txYWVlWXRTb1VRQkVSa1l5Zi81OG1qWnR5b3daTTVUUlBBQWZIeC9lZi85OXBrNmR5dXV2djg3VXFWTzU5OTU3QVVoUFQ4Zk56UTBvWG10V0Vpb2pJaUtZUFhzMmZuNStUSjgrM2FpOThlUEhrNTZlenBJbFMwaElTR0RVcUZGWVdjbXZkRUxVUi9KL3JoblpxSzF3dExJbHJkRDBwMjJXNW1YcmlwUFZYeVdERGNDblozOWxiOUlaaytkNzJEalIxU09RUDVQT0tKVVg4M1JGUmlNOWRkRk5NK3hWSm9TNXhNVEUwTHg1ODlydWhxamovUHo4aUkyTmJmQmh6TWZIeDJSMXdmRHdjQUI2OXV4WnBpeDdRa0pDbGR0LzQ0MDNhTmFzbWRHeDMzLy9uZDkvLzczY2F3b0tDdGk0Y2FQUnNkS2phRGs1T1lTRmhmSHNzODl5NmRJbCt2VHB3OWF0VzFHcFZEUnExS2hNZTliVzFody9maHdBS3lzcjdPM3RPWEhpQk8rKyt5Nk5HalZpNXN5WnFGUXFzck96amE3ejh2SmkwYUpGTEZ5NGtIbno1ckZtelJvYU5XcEVmbjQrcnE2dUFHUmtaT0R2NzgrMmJkdjQ5Tk5QYWRhc0dUTm16RUNyMVpLUllUeXo1S1dYWGtLdjE3TisvWHBpWTJOWnZIaHhGYjZEUW9pNlJzS1ltWFIwYjhIRVZnUDU1dktCY3NPUEpZVzQrVEcxelNNNFcvMzFReTVQVjhEQm03SGxYdFBjc1JFVFd3MWtiT0Q5N0VrOHhkb0x2L0hpa2M4czFzY1BPbysyNkZqVzlCUHI3N2hRaG9lTkU1M2QvYkczc2lFKzV5YS9WMkVMZ0U0ZS9yajlyMXJsdnBzeGFQVzZDczlQTGN5dThIVlJ2eVFsSmRHdFc3ZmE3b2FvNDd5OXZaVkFJbTVmWUdBZ1FVRkJSc2RLMW15VjU5dHZ2eVUxTmJYY3RXci8vZTkvS1N3c3BHL2Z2bnp4eFJlMGJ0MGFUMDlQZHUvZXpiUFBQbXZ5bWdNSERnQnc5ZXBWdG03ZHlzTVBQOHlnUVlNWU5teFloU040WGJ0MlplWEtsUncvZmh3L1B6OGxpSmFNakdWbFplSGk0b0tycXl2ZHVuV2piOSsrRlJZY0dURmlCQk1uVHFSbHk1WVZmZytFRUhXWGhMRTc1R3hsejdqQUI3alBxKzMvbmxkOU0wdHplYVJKRjhZRTNGOW1IWldEeHBZQlBoM1ljYzMwTHdEZWRzWC8rTnVwcmZHeUxidFJ0TG5acXEwdDJyNUdkWHZyeUZ5czdSblZvaTlkUEFLVXlwTVhzNU9ZY3VJL25FaTdYT24xQzBLZXhzMjFPSXl0UHY5ZmsvdU1pWWJMenM1T3FpYUtTbmw3ZTlmWlV1U0ppWWxrWkdSdzQ4WU5FaE1UbFdJYjZlbnBaR1JrWUd0cnk0UUpFNVRBVUpzeU16UExyQjNMemMwdDkvekV4RVEyYnR6SVk0ODl4cEVqUjhxOFhsaFl5SVlORytqWnN5ZnU3dTVBOFJxMS92MzdzMlhMRm9ZTkcxWm1KQzg1T1psTGx5N2g0K05EZG5ZMnExYXR3dGZYbHlsVHBxRFZhbG0wYUZHNS9YRjFkY1haMlpuNzc3OGZRSGt2Rnk1Y0lDMHRqWXlNREpLVGsrbmR1emNMRml3Z1BUMmRwVXVYbHR1ZXQ3ZDNwZFVsaFJCMW00U3hPekRBdXdQUEJmUXpHbzF5dHJhdjRBcnpzdGZZOEZMTEFVb1FCTWpWRmZKblVqUkQ3Z2tGWUZpejd1eTVjWXA4WGRtOXJlNngvK3NIYTF6T1RZdjM5NHVMZjVoOVZHaEVpM3U1eDY3cXZ5Qm9WR29DbmJ3SmRmOXJXcG1QblJ0UE5PdGhkSjZ2dmJ2WitpZ2F0aXRYcnRSMkYwUTlVWmYrcmlRbUpoSVpHVWxNVEl6UjlMZlNVMjZiTjIrT201c2JkbloyZFNLSUFiejk5dHNtanpzN081czhibU5qZzZlbkoyUEhqalVaeHJaczJjTE5temVaTTJlTzBmSGh3NGV6ZGV0V05tN2N5UFBQUDIvMDJ1Yk5tK25TcFF0WHIxNGxPRGlZTm0zYThORkhIL0hWVjErUmtwS2lqSlN2WHIyYWpJd01wazZkQ2hRSHZ5KysrQUlyS3l0bHVtcDZlanBxdFpybHk1Y3I3Vy9mdmgxYlcxdGVldWtscksydDZkQ2hBMnExbWpmZmZKUHUzYnZ6NUpOUEFwQ2RuYzFubjMzR0UwODhZVlFRUkFoUnYwZ1l1dzEram8wWTdkK1BOaTVObEdOYWc1NGZyeDdqK3l0bC83RzNoRjZOV3ZGaTROL3dzSEZTamwzTFMyTngxRmF1NWFVUjR1YUhyNzA3bmpaT2pHelJsN1VYZml2VFJqT0h2K2JDWDh4T3NuaWZqNmRlTkVzQmo5SWVhZEtsMGpBVzRPUkZGNDhBMnJrMkk5akZ0OElSdXJUQ0hDTFM0emlaZGhrVldMaEVpQkJDMUt5UzZuOXhjWEhZMnRyU3VuVnJmSHg4YU42OHVWbEdXSDc2NlNlbHVtQnBSVVhGSHdpV1ZBUXNyYnh5K0thOC9QTExORzNhMU9qWTNyMTcyYmR2bjhuelBUdzgrT0NERDNCd2NDanoydlhyMS9uMjIyL3AzcjA3UVVGQlJtdThQRDA5R1Rod0lCczNicVJmdjM1SzJFbExTMlBIamgyODlkWmJyRnUzRGlpdUl0bTNiMThpSXlONTY2MjMrUGUvLzAyelpzMnd0YlVsTEN4TWFUTXFLb3JObXpjVEVCQ2doTEcrZmZ2eTY2Ky9HdlZyM0xoeDJOalljUFhxVlY1ODhVVVdMRmhBMTY1ZHNiS3k0c2lSSTBvWU8zVG9FTC8rK2l1UFBmWllsYjkvUW9pNlI4SllGYmhhT3hoTkFWd1Erb3pSODlpc2E2dzh1NnRHTnZadFpPdk1TeTBIME5VajBPajR5YlRMTEkzWlRvNjJBSUN2TC8vSnREYkYvMEEvN051WnM1blgySGN6eHVpYVpnNS9MV0Mra0gyalN2ZXY2OFU5VE9udTJaS24vWHFiZkszSW9DTTZJNEdUYVpjNG1YYVpTelV3UWlpRUVMWGh5SkVqN05xMUMxZFhWL3IxNjBlUEhqMlVmYjNNSlRnNDJHUUJqd01IRGhBVkZjV3p6ejZMdGJYeEIyS1ptWmxzMkxDaHl1M2Z1bWJzd29VTEZWNWphaHF4VnF0bDRjS0Y2UFg2Y2pkUGZ2NzU1OW0zYngrelo4OW01Y3FWT0RrNXNXblRKaHdkSGVuUm80Y1N4cXl0clFrTURDUS9QeDlyYTJzT0h6NU1zMmJOQ0FrSjRhdXZ2dUxHalJ0NGUzdHo0c1FKMUdvMVBYdjJOSG0vM054Y01qTXpLU29xd3NiR2hxWk5tK0x1N3M3dnYvOU8xNjVkNmRpeEkrdldyU012THc5N2UzdjI3ZHVIdjc4L3JWcTFxc3EzVGdoUlIwa1lxNEl1SHNiRC95VkJMRjlYeE5lWDkvSHp0ZkFhR1VGcDY5cVVXZTJmd0s3VXlJN09vR2ZMbFNOc2lEdUl2bFF2RGlXZjQxanFCYnA1QktJQ1htbjlJQ3FWaWorVGloYzZON1oxb1pGdDhiU090TUtjS2xVbzlMQnhNcnAza2FIaVFoVjF4ZjZrR0tNd2xscVl6ZkhVaTRTbFhpUWlMWTRDZmRrcG5FSUkwWkJzMjdhTmlJZ0lRa0pDR0R4NHNObERHTUNqano1SysvYnR1ZSsrc2x1Q0pDWW1FaFVWeGVPUFAxNW1EVlpHUmdhNXVibFZxalJaVkZSRVlXR2gwYkZiTjIrdWpNRmdZUG55NWNUR3h2TEtLNi9nNit0cjhqd1BEdzllZi8xMTVzMmJ4L1RwMDVrL2Z6NEFUenp4UkpsQUNjWHJSME5EUTVYUnE1TFFHQlVWaGJlM04yRmhZWVNHaGlwVEtyT3lzdmpqano4NGQrNGNNVEV4WEw1OG1hRkRoMUpZV0tqOCtmVHAwNGM5ZS9idzJtdXYwYWxUSjlhc1djT3BVNmRvMzc0OVlXRmhGZTdiSm9Tb0h5U01WY0xWMm9FUnplOHRjL3hrZWh3cnovNWFvMlhXWXpJU09KMGVyNHlLeGVjbXN5TDJsM0pIdFQ0NXU1T2xuVWJUMk5ZRks1V0cxMXMvVERlUFFBNGxuMlhRLzlhVUFVUmwvTFdPb1ptREo5WnFEUm1GdWVSb0N5alFGMkVBM0cwY2VhbmxBT1c4UEYxaHRUY3V0a1ExUlJ0MTVYK0ZyK2Fsc2pmcERBbDVhUnhQdlZEcGxNeUpyUVl5d0Nla3luMG9QVXE2cnRjL3EzemRwdmhEYklnN1dPWHpoUkRpZGtSRVJCQVJFY0dnUVlQbzBhTkg1UmZjcHZKR21Dcmo2dXJLeXkrL1hLVnpYM3Z0TlpQSHkxc3pac3JISDMvTXpwMDdHVGh3SUk4ODhnamp4bzBqS2Vtdm53dnZ2LzgrSDM3NElRQ2ZmLzQ1STBhTTRKdHZ2bUhHakJuTW1qWExaTG43RWlXallRVUZCVGc0T09EdDdjM3AwNmZwM0xrejU4NmQ0NVZYWGxIT3pjM041Vi8vK2hmQndjSDA2dFdMQ1JNbTBMWnRXMzcvL1hlbDJFdWZQbjM0OGNjZk9YSGlCRjI3ZHNYSnlZbVltQmhTVWxMUTZYUU1HRENndks0SUllb0pDV09WeU5VV2tLTXJ3SlBpZitqemRJV3N1L2dIdXhJamE3d3ZlZ3dzamQ3Qnd0Qm5DRSs5eE1iNGcyZ04rbkxQenl6S1kySFVWdVoxZUFxWC94VVd1YmR4TVBjMkRqWTY3M0R5WHh0Qzkyd1V4SWpteGxQYUhKY3NBQUFnQUVsRVFWUk1kQVk5bWx1bUo1NUtqNjkyL3kxZFRiRWl5MkovcnZLNWF0UmxLbE5XL2RxcVg2ZW0vazM1RkVMVUwvbjUrZno2NjY4RUJRVlpOSWpWbEFrVEpwZ2N5VEkxVW1XS1hxOG5MeStQKys2N1R5bXM4Y3d6ejVDVGswTmhZU0dyVjYrbWYvLytTcWw0RnhjWHhvNGRpNzI5UFVGQlFUUnAwcVNpNXVuUW9RTkZSVVZFUlVYUnVYTm5CZzBhUk9QR2pUbDA2QkJxdFpxK2Zmc3E1M3A3ZS9Qamp6K1c2WHZKTkVRb0RuY2RPblRBWURDZ1ZxdFp2WG8xalJvMTRwVlhYcUZidDI1S0JVZ2hSUDBsWWF3U1JRWWRIMFR2WUdubjBaek52TWJ5MkY5cWRkUGhBbjBSYjU3NHFzb2pUSEU1TjNrbmNnTnZ0WDJNSnZZZVpWNlB6MDNtU01wNTVmbTVyT3RsenJrMWlCWHF0V3lJTzFDdGZnUHNTb3drdXlpLzJ0ZFY1SDd2dGtaRlRNemhmSFlpanNtV0wwRmRFMnNNaFJCM3Q5allXQW9LQ2t4T0hheFAzTjNkR1QxNk5QMzc5emZhc05tVW5Kd2NBTlRxc2g5NHFkVnFwazJiaGw2dlYxNGZPSEFnVUZ5ZGNQWHExWFRwMG9VSEhuakE2THBubm5tbVN2MXMzYm8xYytmT3BWMjdkZ0E4OTl4ekFMenp6anQwN05peFRGWEtXNE5ZZW5vNk9wME9GNWZpN1dZMEdvMHlTZ2ZRcUZFajR1UGppWTZPWnRhc1dWWHFreENpYnBNd1ZnWHh1Y204ZmZJYkxtYmZxQlBWOWFyYmg2dTVLYngyL0VzRytIVGdQcSsydEhCc2pNNmc1MVJHUEdzdi9JYTIxTnF2YTdtcEprZkNERUMyTnAvb2pLdHNpRHQ0VzRVdXRsME5NM3MxeGZadXpjd2V4bjY5SHNHdjF5UE0ycVlRUXRTR2lJZ0lYRjFkNi8xZVZHNXVia3F3dWRXNWMrYzRlUEFnMXRiV3FOVnFwWUxoclZVWFM2aFVLalFhalZuN0Z4Y1hSMlRrWHpObVNsZVVOQmdNSEQ5K25ONjllN045KzNhZ3VPVCs0TUdEQWZqNTU1L1I2WFRZMk5pd2QrOWVOQm9OT1RrNVN0WEVXNVZVcGx5K2ZEa2ZmL3d4VUZ6UmNkaXdZV1o5VDBLSW1pRmhySXFxV20yd0lsbmFQQjdmVi83bWpaYWtOZWpZZWYwa082K2ZyUEM4cElKTS9yNi8rRk00RmFENjM3UTcvVzNHMEhjaXZsWGFzRVRCaitrbjE1dTlUU0dFYUNqaTR1TG8xNjlmYlhmRG9uUTZIVjkvL2JYeTNOblptZUhEaDlPclZ5K2o4elFhamNuUk1uT0lpWWxoN2RxMTViNXVaMmRIZUhnNDRlSGhBRGc2T2lwaExEdzhuTDE3OXdKL3JaOXIzNzU5dWVIVGxMWnQyMVora2hDaVRsSVpxclBCUngxU1c2RkdpUHBpYTkrcHRkMkZ1OEtTSlV1WU5tMWFiWGREMUFNMS9YY2xNVEdSMWF0WDg5eHp6eGx0NXR4UTZmWEZhNmd0RmJnc1NhL1hvOVBwcXJ6MlRRalJjTWpJbUJCQ0NORUFGUlFVMUhZWGFsUjlER0VsMUdwMXZlNi9FT0wyeWYvNVFnZ2hoQkJDQ0ZFTFpHUk1DQ0hxb0xpNE9PTGk0Z2dKQ1NsVGdjMlUxTlJVQ2dzTGNYQndVQ3F4V1VKUlVSRUdnd0VySzZ0cWZaSi8vdng1a3BPVGFkYXNXYVhsd1NNakk4bk56YVZObXphNHVycmVhWmZ2V3Bjdlh3YTRLNllvQ2lGRWZTVWpZMElJVVFmdDNidVgrZlBuRXhjWFYrbTVOMjdjWVBUbzBZd2VQWnFmZnZySlluMktpNHRqNk5DaFBQYllZNlNucDFmNXVwU1VGS1pNbWNLOGVmTXFyV0lYRnhmSDFLbFRXYnAwcWJMeHJSQkNDTkZReWNpWUVFTFVjNnRXcmFLd3NCQ0F6WnMzTTNUb1VKeWRuVTJlZStYS0ZiNzg4c3R5MjNyNjZhZHAxYXFWeWRkV3IxNk5YcTlIcjlkejRzUUovdmEzdjFXcGY1OTg4Z201dWJrODg4d3psWlpZLythYmJ6QVlERHp4eEJQWTJkbFZxZjNLakJzM1R0bDdxcXFDZzRPWk0yZU9XZTR2aEJCQ2xFZkNtQkJDMUdQSGpoMWozNzU5T0RzNzA3bHpaL2J1M2N2bm4zL09sQ2xUVEo2ZmtaR2hsTkUycGJ5OWlzTER3emx5NUFqZTN0NmtwYVd4Y3VWS3VuYnRXdWswd2g5Ly9KSDkrL2NEeFVIeCsrKy9OM25lNU1tVGFkbXlKWC84OFFjQS8vblBmL2pxcTYvS2JmZlZWMThsS1NuSnFLUzVLWnMyYlNJbEpZVzh2RHhhdEdpaEhOZnI5VnkrZkJrN096dDhmWDNMSEsvT3lGOWRWVEs5TlQwOXZVcFRYWVVRUXRROENXTkNDRkZQcGFTa3NHVEpFZ0QrK2M5LzByTm5UeUlqSTltNWN5Y2hJU0VNSERpd3pEVnQyN1psMjdadFpZNnZXTEdDUFh2Mm1GeHZscG1acWR6bnpUZmY1TUtGQy96clgvOWk2ZEtsekowN3Q5eTFZNGNQSDJibHlwWEtCcmVGaFlWRVJrYlNyVnUzTXVjMmJ0eVlSWXNXb2RmcjZkZXZINjZ1cnV6YnQ0L2V2WHRqWlZYMlIxV3paczBBYU4rK1BWQmNPVEEyTmhZbkp5Y0NBZ0tVODBxbVJicTR1TEJxMVNybGVFWkdCbi8vKzk4SkRBeGsyYkpsWlk0M0JDVUJMQ01qUThLWUVFTFVVUkxHaEJDaUh0THBkQ3hldkpqMDlIUjY5KzdOZ0FFREFIampqVGVZTldzV0gzMzBFVTJiTnFWTm16WkcxNm5WYXV6dDdmbisrKyt4dDdmbm9ZY2VBbENtOGQwNjBtVXdHRml5WkFrcEtTa01IVHFVME5CUVFrSkNPSFRvRUljUEgyYk5talZNbURDaFRQOE9IRGpBd29VTE1SZ012UFBPTy9UdTNac1BQL3lRNjlldkV4Z1lxTndYNE1TSkUxeS9mcDJFaEFTNmR1M0tyRm16K1BYWFg5bStmVHVabVpuTW5EblQ1RnF6dG0zYktodm5KaVFrTUdiTUdJS0RnMW04ZVBFZGZHZUZFRUtJbWlNRlBJUm9vTkxTMG1xN0M2SWFNak16ZWVpaGg1U3Y5ZXZYQXpCOStuVGwyTC8rOVMrZ09DQXRYYnFVaUlnSTdybm5IdDU4ODAybG5aNDllekptekJpS2lvcVlNV01HMGRIUlplNWxNQmhZdlhvMXYvMzJtM0lzSXlNRGxVcFZacTNaWjU5OXhwRWpSd2dLQ21MaXhJa0FxRlFxWnM2Y2lZK1BENXMyYldMejVzMUcxNlNrcExCbzBTSjBPaDFUcGt5aGQrL2VBTHp3d2d0NGVYbXhiTmt5amh3NW9yUS9iZG8wY25KeW1EWnRHbE9uRm05V1BtalFJUHIxNjhmKy9mdFp2bno1SFgxdmhSQkNpTHBLUnNhRWFLQSsrZVFUQU96czdIQnhjY0haMmRub1M2UFI0T0RnWVBSbHJvSUpvdnFzckt6bzBhT0g4andpSW9Lc3JDemF0bTJyakZhVnJIbjY5Tk5QMmJObkQ3YTJ0c3llUFJzbkp5ZWp0a2FPSEVsQ1FnSzdkKzltMnJScHpKNDltNjVkdXlxdloyWm1vdFBwakthdVpXWm00dVRrWkRUbGNPM2F0V3pac2dWM2QzZm16Sm1EalkyTjhwcXJxeXNMRml6Z3RkZGVZOVdxVmFTbXBqSisvSGhVS2hXZW5wNjgrZWFiMk52Ykc3MG5OemMzWnMrZXpkYXRXd2tKQ1FGZytQRGg3Tml4ZzYrLy9wcDE2OWJoN3U0T0ZBZStrbUQyNUpOUDN0azNsK0tSdjltelp5dlBpNHFLQUlpUGp6ZDVYQWdoaEtnSkVzYUVhT0R5OC9QSno4OG5LU21wMG5QVmFuV1pnRmJSbDZPalk3WDJtaExsYzNCd1VFS0JUcWZqaVNlZUFPRDU1NThuTkRRVUFLMVd5NUlsUzlpOWV6Y2FqWWJaczJjVEdCaG9zcjJwVTZlaVZxdjU5ZGRmbVRGakJrOC8vVFRQUC84OFZsWldwS2FtQXNaVEVqTXlNcFQxWWxxdGxwVXJWN0o5KzNaY1hWMVpzbVFKalJzM0xuT1A1czJiOC83Nzd6TnQyalEyYmRyRXhZc1hlZjMxMS9IMjlzYlIwWkY1OCthViszNUxpbm9BRkJZV1lqQVlHRGx5cE1ucGlFZVBIalY2UG0zYU5QcjI3VnR1MjZZVUZSVVJIaDVlNW5oMmRyYko0MElJSVVSTmtEQW1SQVBsNHVKQ1ptWm10YTdSNi9Wa1oyZVRuWjFkNVd1c3JhMnhzN1BEMXRZV096dTdNbCszSGkvOTNNSEJBWlZLVmQyMzF1QkZSVVdWS2NXZW41L1B6Smt6aVlpSVFLMVdNMzM2ZEpPRk1FcW8xV3FtVEptQ2k0c0xtelp0WXNPR0RlVGs1UERLSzY4b1UxaExSc1pLL3R5Yk5XdEdTa29LYytmT0pUbzZXZ2xpcGFzUTNxcGx5NVlzWGJxVUdUTm1jUHo0Y1Y1ODhVWFdybDJMVHFjalB6OGZiMjl2Z29PRHpmQmRLZDQ0T2lFaEFhMVdXKzFyM2R6YzJMUnBrL0s4cEZCSDI3WnRHMndCRHlHRUVIV2ZoREVoR3FoWFgzMFZLSjZlbFpXVlJYWjJOcG1abWNwLzlYbzlPVGs1NU9mbms1T1RRMDVPanJKWFZYVVVGUlZSVkZSRVZsYldiZlZUbzlFWWhUT05SbFBwbDFxdHhzcktDclZhWGFYelM2NHg5ZmpXWTZZcTk5VzAwcU5HZXIyZXExZXYwclJwVTVvMGFjS1pNMmVZT1hNbXYvenlpMUc0S00vNDhlTnAyYklsWDMzMUZjODk5eHhBbVpHeHJLd3NEQWFEOGp3cEtRay9QejhtVFpxay9EMnF6QWNmZk1ES2xTdHAzYm8xWGw1ZVhMeDRFWUNRa0JDbVRadFc5VGRmZ1k4Ly9waUVoQVN6dEhVM0tGbVgxN3g1ODFydWlSQkNpUExVL204ZFFnaUxjblIweE5IUnNjcm5aMlZsa1p1YlMxNWVIams1T1dVZWwvNnF6Z2hhZVhRNm5SSUdVMUpTN3JnOWM2a296SlUrWm00Nm5ZN2ZmLzhkVzF0YkNnb0tXTDU4T1ptWm1YejY2YWU4K3VxckRCczJESDkvZjlhdVhWdWxxYWU1dWJuMDc5K2YrKzY3VDVrQ1dESXlWaEsrU2taUVhWeGM4UFQwWk9IQ2hYaDdlNU9mbjEvdU5NaGJlWGw1OGY3Nzd5dlByYXlzY0haMnhzSEJnY2pJU0U2ZVBGbXQ3ME9KZ0lBQTdyMzNYcUI0S3FlYm14dTJ0clpBOGJxNmtuVmxKY0xDd3BTUy9sNWVYa29obEx0SlhGd2NFUkVSeE1iRzByMTc5OXJ1amhCQ2lBcElHQk5DR0NrcDhGRlZSVVZGeXJxMDBsOEZCUVZWT3E3WDZ5MzRibTZmVHFkRHA5TlZlbDVKTURDWFE0Y09rWjZlVHA4K2ZUaHc0QUJEaHc1bDdkcTF6SjQ5bTA4KytRUi9mMytndUxoR2FmbjUrUlVXWUNtOUZxc2tqTzNZc1lPREJ3OHFvNXBuenB4aDhlTEZ2UHp5eXpnNU9lSGs1R1EwaFUrdjE1T1NrbUp5L2RpdHVuYnR5cFl0V3dCWXYzNTloUnM0VjZSLy8vNUtHQnMzYmh6anhvMVRYbk4yZGxZS2srVG41M1A2OUdsY1hGd0lDZ29DVUlxQlFQRUk4WUlGQzVUbkpWTWRyMXk1WXZLNEplajFldWJQbjIreDlrc1lEQVpVS2hXdFdyVlNTdjhMSVlTb215U01DU0h1aUxXMU5kYlcxdFVLY0tYZEd1YTBXcTBTaE16MVpUQVlsSGIxZXIzSmMvUjZmWjJvcExkcDB5YWFOR2xDUUVBQUJ3NGNvRldyVm93ZE81YlZxMWV6ZWZObVJvd1lRVVpHaHJMMkRtREJnZ1VjT0hDQXpaczNHNDJDYnRxMENaMU9SLy8rL2ZIeThsS09sMHhUdkhXMDZzcVZLMXk1Y29YSmt5Y0RLT3UrSEIwZEtTZ29ZTVNJRWJpNHVQREZGMThZWGJkOCtYSUtDZ29ZTldvVXZyNis1YjYzaVJNbk1uejQ4Q3A5SDB5TmV0MHFJQ0JBMlZPc1pKK3hvS0Fnay91TUZSVVZzWGZ2M2pMSE16TXpUUjYzQkxWYVRYQndNTG01dVJhOVQ4blU1UGo0ZU9MaTRtU2FvaEJDMUdFU3hvUVF0ZXBPdzV5bEZCVVZsUWxycGdMY2hnMGJ6SGJQeU1oSXpwdzV3d3N2dkdBVURQLys5NytqVXFrWU5td1kyN1p0NDVOUFBtSHExS2tNR2pRSUFFOVBUN1JhTFJFUkVjcWVYZ0RmZi84OUtTa3B0Ry9mM2lpTXZmSEdHeWJYZ3MyWk00Znc4SEJzYkd3NGZmbzA3Nzc3TGdNSERtVGl4SW5ZMnRyaTQrUEQyYk5uU1VwS1V0b3JLaXJpdi8vOUwzbDVlYnp3d2d0bSsxNllrN1cxTlY1ZVhxeFpzMFk1bHBtWnlhaFJvMmpUcGczdnZmZWVjandySzRzeFk4WmdiVzF0a2I2WW8weC9WYVNucC9QNTU1L3o0NDgvOHNvcnI5VElQWVVRUWxTZmhERWhoRENoSkNUV0ZJUEJ3R2VmZllhVmxSV0RCZzNpcDU5K1VsNVRxOVhLTC9HdFdyWENZREN3Yjk4K0pZeDE3TmlSTFZ1MkVCNGVyb1N4K1BoNFVsSlM4UFQwcEYyN2RrYjNLcjFmV0drbDB6SnRiR3hvMGFJRnVibTUvUG5ubi96akgvOUFwVkxSclZzM3pwNDl5L0hqeDNud3dRY0JDQThQSnk4dmp3NGRPdENvVWFNSzMrUGh3NGVWVWJuS1ZHVTlYRldaS25SU1VxeEdyVlpqYjIrdkhMZTN0K2ZubjM4MjI3MXJpNXViRzRNSEQyYmJ0bTJrcDZjYjdTa25oQkNpN3FpM1lheVY4ejJjeTdwZTI5MFFvazVxNVh4UGJYZEJWRk5NVEF6bnpwMWp5SkFoZUhwNmxudGU2OWF0Y1hOekl6dzhuSUtDQW14dGJaVU5sQ01pSXBUelNpcnA5ZTNidDhMdEE2NWV2VXBVVkpReXVtWnRiWTFLcGNMSnlZbE9uVG9SRmhiR21UTm5hTmV1SFYyNmRHSDkrdldFaDRjclllemd3WU1BUFBEQUE1Vyt4MU9uVGhFZEhWMzVONE8vZ3FHNGZTVUJMQ01qUThLWUVFTFVVZlUyalBrN2Vra1lFNkljL281ZWxaOGs2cFNnb0NBYU4yN015SkVqS3p4UHJWYlRyVnMzZHUvZXpjbVRKK25Sb3dlT2pvNzQrdm9TRnhkSFRrNE9qbzZPU2hpNy8vNzdqYTZQaUlnZ01qS1MyTmhZb3FPamxVcUtJMGFNb0tDZ3dHalVyRisvZm9TRmhmSG5uMy9TcmwwN2dvT0RzYkt5VWtLZlhxL240TUdEcU5YcUttM0NQSDc4K0NxdkdVdE1UR1RYcmwwRUJBUlU2Znp5L1Bubm4remF0YXZNOFpKQ0hYRnhjY3ljT2RQa3RjOC8venl0V3JXNm8vc0xJWVFRRmFtM1lXeWdUd2YySkVhaXgxRGJYUkdpVGxHall2QTlJYlhkRFZGTkdvMkd4WXNYNCtQalUrbTVvYUdoN042OW03Q3dNSHIwNkFFVWI3NTg3ZG8xWW1OakNRb0s0dlRwMHpSdTNKaTJiZHNhWGJ0eDQwYU9IajBLUUpNbVRlalpzeWZ0MnJXamE5ZXU3TnUzejZnaVkwbFo5SU1IRHpKeDRrU3NyYTFwMWFvVjBkSFJ4TWZIazVTVVJIcDZPdDI3ZDYvU3lNdU5HemVxUERJR0tKdGFSMGRIWTJWbFZlMWdsSmVYeDdWcjE1Umdha3AyZG5hNXJ6LzIyR1BWdXA4UVFnaFJYZlUyakxWMDltR0FUd2k3RWlNcVAxbUl1OGhEdnAwSWNQS3U3VzZJMjFEVnFuZWhvYUZBOFhxdEVrRkJRU1FrSktEWDZ6bDA2QkE2blk0SEhuaWd6QlRGQng5OGtMNTkrOUs1YzJlam9oNUFtWkV4VDA5UC9QMzl1WFRwRWhjdlhpUWdJSUQrL2ZzVEVoS0N2YjI5TXVKVTFmTHBXN1pzVWNyZFY1ZWJtMXVWTnJuT3lzcGl5NVl0SER4NGtKaVlHTFp1M1dveVZKVlh3S00wYzI5YklJUVFRdHlxM29ZeGdKRXQrbkFvK1N4WjJyemE3b29RZFlLSGpSTWpXdHhiMjkwUUZ1Ymo0ME92WHIwSURBeEVyOWVqVnF0NSt1bW5lZnJwcHdHWU5Xc1dBSC83MjkvS1hGdXlaNWNwZVhsNVpZcHdEQjgrbktLaUlpVzREUnMyRENndW4zN2d3QUdjblozcDFhdFhsZnI5eUNPUFZIaC9VMUpTVWxpeVpFbTVyMmRuWnhNUkVjR2hRNGNBaUkyTkpUWTJGZ0NWU2tWbVpxYkpOWGpsRmZBUVFnZ2hhbEs5RG1NdTFnNnM3RHFPajgvdDVHaksrZHJ1amhDMXFxdEhBSysxZmdoN2plbEtlYUpobVRkdm5zbmpXVmxaSER0MkRIOS8vMnF0dHlvb0tDQTdPN3ZNTlVPR0RERjUvdDY5ZXlrc0xPVEJCeCtzY3RYSnBrMmIwcmx6NXlyM0NZcjNEeXZQaHg5K3lNNmRPekVZL3BxdWJtdHJTK2ZPbmVuVnF4ZTlldldTd2hWQ0NDSHF0SG9keGdDY3JPMTR1KzB3ZnI4UlJYamFKZUp5Ym5JbE42VzJ1eVZFaldqbTRJbWZZeU02dS92VDM3dDliWGRIV0ZCaFlTR3paOCt1OUx5TWpBeDBPaDA1T1RtOC9mYmJScTlObkRnUlB6OC9vSGgvc05JaHFpVFUrUHI2OHQxMzN4RVRFMVBoZmM2ZVBhdjhkKzdjdWNyeERoMDZsRnVrSXk4dmo0eU1qRXJmUTJuWjJkbmx2dWJyNjR2QllNRGQzWjBlUFhyUXExY3Z1blRwb2t3dlRFcEtJakV4c2NKMmk0cUt5ajBId05YVnRkNk9uRjIrZkJtbyt2UlhJWVFRTmEvZWg3RVNEM2kzNHdIdmRwV2ZLQ3pxMy8vK3QvSko5b3N2dmtodWJpN2ZmUE1OVVB5cCtOaXhZMnV6ZTBMVVd6cWRqckN3c0NxZm41U1VWR2F2cnB5Y0hPWHg4ODgvajE2dng4WEZCWjFPUjN4OFBGQzgvbXZqeG8xS3lmckszRnFRUTZQUmxCdkcxcTFieDdwMTY2cjhIaW96YU5BZ1FrTkRDUTRPTmxtKy94Ly8rQWRaV1ZrVnRuSDI3RmxHang1ZDd1dFRwMDZ0OHBvNElZUVFvcm9hVEJnVGRZT0RnNFB5T0RjM2w2Wk5teXJQcjEyN2hzRmdxSERQSXlHRWFmYjI5bXpidHUyTzJpaGRrTUxmMzU5ang0NlJrcEtDU3FYaW5udnVZZFNvVWJScjE0NTMzbm5udHZmNXNySXEvOGRLYUdob3RTc2labWRuczNQblRwT3ZlWGg0NE9IaFVlNjEvZnYzSnpjM3QxcjN1MVdUSmszdTZIb2hoQkNpSWhMR2hGbmRHc1pzYlcxeGQzY25MUzBOdlY1UFltSWk5OXdqR3hJTFVabm5ubnVPNTU1N3p1aVlPYWZMTFZ5NEVQaHJjMldOUnFPOFZycWlvam1NR0RHQ1o1NTVCclZhZlZzZnhreVpNdVcyN2p0NTh1VGJ1cTZoS0Zrdmw1NmVMbXZuaEJDaWpsTFhkZ2RFdzFJNmpKVk1pZkwxOVZXT1hidDJyY2I3SklRb24wYWpNUXBpbHFCU3FkQm9ORElxWHNOS0FsaDExK2tKSVlTb09STEdoRm5kT2pJR0VzYUVFRUlJSVlRd1JjS1lNQ3RIUjBmbGNjbklXT2sxRnhXVnFSWkNDR0UrM3Q3Rm03K25wNmZYY2svK2twaVlhRlQwcFNiN2R2YnNXVDc0NEFQMGVuMjU1NXc2ZFlwTm16Wng0OFlOczl3elB6K2ZqSXlNQ3U4cGhMaTd5Wm94WVZhbXdsanBOV0kzYjk1RXE5Vld1TWhmQ0NIRW5iT3pzOFBXMXBiTGx5OFRHaHBhMjkwQjRJY2ZmdUQ3Nzc5bjE2NWRoSVdGTVdmT0hFYVBIczJUVHo1cGNycHNSRVJFaFZzUG1CSVVGSVMvdjMrWjQ0bUppZXpjdVpQWFhudk41SFg1K2Zrc1hMaVFsSlFVaW9xS0dERmlSSmx6REFhRHlXQmxhajJrVHFkajRzU0paR1Jrc0huejVtcTlCeUhFM1VOK0l4Wm1aU3FNV1ZsWjRlM3RyWHpTbUpDUUlQdmVDQ0ZFRFFnTkRlWG8wYU1NSGp3WU96dTcydTZPVXRIVFlERFFwVXNYUm8wYXhicDE2L2pqanovNDhNTVBqYWE2UTNGNE8zRGdnRkVsMElyazUrY3pidHc0azJHc01oczNiaVFsSlFWL2YzKysvZlpiQmc0Y1NPUEdqWTNPT1hMa0NMTm16U3B6N2FSSmt4ZzJiSmpSc1o5Ly9wbXJWNitpVXFuNDVaZGZlUGpoaDZ2ZEp5RkV3eWRoVEppVnFUQUd4ZXZHU3NMWXRXdlhKSXdKSVVRTktBbGpzYkd4ZFdKMHJDUlVhYlZhYkd4c2VQYlpaK25jdVRNUkVSRmxnbGlKdG0zYnNtelpza3JienN2TDQ5RkhINzJ0ZnAwOWU1WnZ2dm1HL3YzN00ySENCTWFPSGN1aVJZdFl1blNwMFloZGNIQXdpeFl0VXA3cjlYcG16cHlKaTR1TFVYczNidHhnN2RxMURCa3lCRWRIUjFhdlhrMlhMbDN3OGZHNXJmNEpJUm91Q1dQQ3JFcUhzZEticmZyNituTGl4QWxBMW8wSklVUk44Zkh4b1huejV2ejY2Njk0ZTN0Yk5BeWtwS1F3WnN5WUNzL1JhclVBUFBIRUUyVmUrK3FycnhnMGFCQXZ2L3l5MmZxazErdUpqWTBGL3ZyWkV4MGRqVWFqd2NQREEyOXZiN0t6czFtMGFCRnVibTc4ODUvL3hOWFZsVmRlZVlYMzNudVBUei85bEZkZWVVVnB6ODNORFc5dmIzNzU1UmZHangrdi9Kd3JIY2EwV2kyTEZpM0N6czZPQ1JNbVlHdHJ5L0hqeDNubm5YZFlzV0tGMGM5SklZU1FNQ2JNU3FQUllHTmpRMkZoSVhxOW5zTENRbXhzYkl5S2VFaEZSU0dFcURsUFBmVVVLMWFzWU9QR2pUejExRk1XQzJSNnZaNzgvSHg2OSs1TisvYnRUWjRUR3h2TDNyMTdlZnp4eDNGMmRpN3ordTFNTDZ4SWJtNnVVWmdDZVAzMTF3RjQvUEhIR1Q5K1BMTm56K2I2OWV0ODhNRUh1THE2QWpCZ3dBRE9uei9QOTk5L2owcWxZdkxreWNxYXNOallXTFp2Mzg1TEw3MUVabVltOEZjWTArdjFMRjY4V0NrV1V2SWU1OCtmejZSSmszajc3YmRadUhDaHlmY3VoTGc3U1JnVFp1Zm82RWhoWVNGUVBGWFJ4c1lHTHk4dnJLeXMwR3ExWkdSa2tKMmRqWk9UVXkzM1ZBZ2hHajQ3T3p1ZWUrNDVObTdjeU9yVnE3bnZ2dnZvM3IyN3hkYVFkZXJVcWN6NnFSSjc5KzVsNzk2OURCZ3dBRDgvUDR2Y3Z6UW5KeWUyYmRzR3dQdnZ2OCsrZmZ2NDRZY2ZVS3ZWYUxWYTVzeVpRMlJrSksrOTlscVpBUG5TU3krUmw1Zkh0bTNidUhuekptKysrU2JPenM2a3BhVXBlN2lWRG1PRmhZVXNXYktFZmZ2Mk1YMzZkTnEyYmF1MDVlUGp3NkpGaTVnK2ZUcXZ2ZllhTTJiTUlEQXcwT0x2WHdoUjkwa1lFMmJuNk9oSVdsb2FVQnpHM04zZFVhbFVORzNhbE11WEx3Tnc0Y0tGT3JGK1FRZ2g3Z1krUGo1TW1EQkJDVU9IRHgrbVk4ZU9kTy9lWFFrV05jSGUzaDR3WGxPczArazRjK1lNSFRwME1Ibk5tVE5uZU9TUlIrN29ubHF0bHZEd2NLQTRuR28wR3FaT25VcEVSQVRQUFBNTTk5MTNIOW5aMldXdWZmSEZGM0YwZEdUVHBrMTgvUEhIekpneGc5VFVWR1VFcldSRGJhMVd5NnV2dnNyRml4ZVpNR0VDWGJ0MkxiUFp0bytQRCsrODh3NUxsaXhoMHFSSkxGMjZ0TndSUkNIRTNVUENtREE3VXhzL0F3UUVCQ2hoN05LbFN4TEdSSVBRckZtejJ1NkNxQ2RxKysrS25aMGRnd2NQSmpnNG1KTW5UM0xreUJHT0hEbUNyYTB0UGo0K3RHalJBbTl2YjJYRXJPUjRkWjA0Y1lLaW9pS2pZL2IyOWd3ZE9sU1pubGN5b2dUdzU1OS9zbWpSSXFaT25jcmd3WVBMdE9mcjY4dXp6ejViNlgyTGlvcFl2bnk1eWRkT25qeXBCTUFOR3pZd2NPQkFubmppQ1hyMDZFRmlZaUtQUC81NHVlMnVXTEdDNE9CZ1FrSkNBSXhHeHJLeXN0Qm9ORFJ1M0JnSEJ3Zm16cDNMbWpWcldMVnFWYm50ZmZYVlYyemR1dFZvNUV3SWNmZVNNQ2JNcnZUMHc5S2ZOSlplQzNEeDRzVWE3Wk1RbHBLZm4wOVNVaEplWGw2MTNSVlJoOTI0Y1lPQ2dvTGE3Z1lBelpzM3Azbno1Z3dlUEpqWTJGZ3VYNzdNalJzMzJMdDNiN25YdlB6eXk1V09vT2wwT2dDT0hUdW1qRUlCRkJZVzR1WGx4ZENoUS9IMDlBUWdOVFZWZVgzejVzMDRPanJTdDIvZk1tMU9uandablU1WHBmKy9EQVlESVNFaHVMdTdsM2x0Mzc1OXRHalJnc3VYTDNQbXpCbU9IajNLaHg5K1NLOWV2WWlQajZkbno1N2x0dXZuNTBlYk5tMlU1Nm1wcVJnTUJnNGZQa3hVVkJSMmRuYWNPSEdDLy91Ly84UGEyaHAzZDNmeTgvUExiYy9iMjV1SkV5ZFcrbjZFRUhjSENXUEM3RXBYaWlvZHh1NjU1eDdzN096SXo4OG5KeWVIbXpkdmx0bkRSWWo2eHN2TFM4S1lxTlNOR3pmdzl2YXU3VzRZc2JPekl6UTAxR2lXUW1KaW9oSWE4L1B6U1V4TXhNN09ya3BUR1V0bVFyeisrdXNNSERoUU9UNS8vbnppNHVJQThQVDBSS1ZTS1Z1ZG5EeDVrck5uei9MY2M4OFp6YXE0ZXZVcTE2OWZWNTZYWEEvRkkyVWxSYUZPbkRpaFZHZ3NVZEoyUUVBQW5wNmVwS1dsc1dmUEhwNTg4a2t1WDc3TUcyKzh3Zmp4NDlteFl3Y1BQdmdnVGs1TytQbjVrWkNRd0l3Wk01Zy9mNzZ5bnUyUFAvN2d0OTkrNCtHSEgwYXRWZ1BGVXhQajR1STRkZW9VVUJ3Q1o4MmF4Ylp0MjdDMnRzYlgxeGRuWjJmMjc5L1A2dFdyV2J0MkxWWld4Yjl1YmQrK25YUG56dkgzdi8rOTB1K25FT0x1SUdGTW1GM3BrYkhTNndKVUtoVXRXclFnSmlZR0tCNGRrekFtNnJzMmJkcHc1c3daV2ZzaEtuVDU4bVZsbWx0ZGR1dTB4TmF0VzFmNTJyeThQQUJsUFZXSi9QeDhaYTJZUnFQaG5udnU0ZXJWcTJpMVdqNzU1QlBjM2QxNThza25qYTdadVhNbjMzMzNuY243akJneGdyRmp4d0xGUWEvME5pcWxUWjgrblFFREJ2RGRkOS9ScEVrVEFnSUNnT0x5OVAvM2YvOUhZR0FnYjd6eEJsNWVYcnp6emp0NGVYbHg4K1pOVHA4K3JZU3hIMy84a2VUa1pLTTFhNTkvL3JuUmZmYnUzY3VDQlF1d3NiRmh5WklsWEwxNmxSVXJWdURwNmNtMWE5YzRjK2FNOG1lL2NlTkdXclJvSVdGTUNLRlExM1lIUk1OVDNzZ1lHRTlWdkhUcFVvMzFTUWhMQ1FnSXdOcmFtdVBIajlkMlYwUWRkZXpZTWV6dDdXblJva1Z0ZDhXaWtwS1NnTEpoTEM4dnoyalVLeUFnZ0ppWUdMNzc3anZpNHVLWU9IR2l5Y3FPenM3T2JOMjYxZWpMVkVuNEo1OTgwdWljLy96blA4cHI2ZW5wN05peGc0Y2Vlc2pvbXFDZ0lEUWFEWjA2ZGVMWXNXUG9kRHFzcmEwSkRnNG1LaW9LS0E2Uk1URXg5TVl1SEE4QUFDQUFTVVJCVk9uVHA5ejNmUFhxVmZMejgxR3IxV2cwR3RxM2IwOTBkRFNKaVltMGJ0MGFCd2NId3NMQ0FEaC8vanlKaVlrbTE4VUpJZTVlRXNhRTJaVTNNZ1lvbjB4QzhTZkZlcjIreHZvbGhLVU1IanlZNjlldks3OTBDVkhpNk5HakpDVWxHVTNiYTZoS3BoSTJiZHJVNkhoV1ZwYlJ6NFhRMEZCdTNMakIxMTkvVGUvZXZYbmdnUWZLYmRQSnljbm95eFJyYTJ1amMwb0hQNDFHZzdPek0wT0dEREY1Ylk4ZVBjakp5VkVDV0ZCUWtQTDQ1TW1UYUxWYTdyMzNYdVg4aUlnSXZ2enlTOTU1NXgyR0R4L08yTEZqU1UxTlZjSms3OTY5VWFsVTdOMjdGN1ZhVFljT0haVDFjL3YyN2NQWjJaa2VQWHFVKzM2RkVIY2ZDV1BDN0NvYUdmUHc4RkErTlMwcUtpSWhJYUZHK3lhRXBRd2RPcFRVMUZSMjdOaEJaR1Nrc201RjNIMXUzTGhCWkdRazI3WnRJeU1qZzRjZmZyaTJ1MVFqWW1OamFkcTBxZEhQQUlQQlFISnlzdEZvV1hCd01GQThnaloxNmxUbCtEZmZmTU5ISDMxazFqNDVPenV6YU5HaWN2ZFVDd29LVWdwd1FQRUhoZ2tKQ2FTbnAzUHMyREU4UER5TXFoN3UzcjJiWGJ0MjRlenN6TGh4NDFpN2RpMjJ0cmJZMnRvQ3hWTWcyN1ZyeDc1OSs0RGlQZGN1WGJwRVhsNGVlL2Jzb1gvLy9saGJXNXYxUFFvaDZqZFpNeWJNcnJ4cWlpWDgvZjA1ZWZJa1VEeFZzYmJMUFF0aExvTUdEZUxpeFl2RXhzWVNIaDZPcmEwdFY2NWNxZTF1aVJyazUrZEhmbjQrM3Q3ZWhJU0VOUGlwaVNXeXM3TTVlZklrQXdZTUlERXhrY2pJU0Z4Y1hEaDE2aFRaMmRuSzJyUDQrSGptejU4UEZFOERMQ3dzVk5vNGMrYU1SVDdFS0QwOS9sWWFqWVkyYmRwdzRzUUpubi8rZVlLRGd4azhlRENGaFlVY09uU0lmdjM2S1lVN0FGNTk5ZFV5WVdyLy92M0ttamlBL3YzN2MrclVLZlI2UFVPR0RPR2hoeDRpS2lxS3BLUWtCZzBhWlBiM0o0U28zeVNNQ2JPenNiRkJyVmFqMStzcEtpcENwOU9oMFdpVTEyOE5ZLzM2OWF1dHJncGhkZ0VCQVViVGNZVzRHK3phdFF1dFZzdWdRWVBRYXJXOC8vNzd5bXNkTzNha2YvLytIRDU4bUNWTGxnREZKZXMvKyt3ejVzNmR5K0xGaTdHM3QrZkNoUXQwNnRUSnFOMlNvaUFWTVJnTVNsbDlvTnJUMzE5NDRRWGxRMFEvUHorbVRwMUtiR3dzTjIvZTVQNzc3emM2MTlTb1ZuSnlNaTR1THNyelJ4NTVSQ240VVRKS3VIUG5UcG8zYjA1UVVGQzEraWFFYVBna2pBbUxjSEZ4SVQwOUhTamUzTFAwdmkrQmdZSEs0eXRYcnFEVmFwV3l2MElJSWVxWHJLd3N2djc2YS96OS9lblFvUU1HZzRFdnYveVNnb0lDSEIwZDhmTHk0dE5QUCtXSEgzNGdNRENRZDk5OUYxOWZYeHdjSEZpNmRDbGp4b3pCMTllWDVPUmtvekNXbFpYRm80OCtXdW45di8zMlc3Nzk5dHRxOTN2Mzd0MUcrNEdWVEZVRUNBc0x3OXJhbW9zWEx5cjdZclp2M3g1L2YzL2k0K001Y3VRSUxpNHVaR1ptc252M2JnWU5Hc1M3Nzc1TGRIUzB5WHRsWm1haTBXaVVxcEUyTmphc1g3KysybjBXUWpRODhodXdzQWduSnljbGpHVm5aeHVGTVh0N2UyVnZKb1BCUUZ4Y25GRkFFMElJVVgvWTJkblJwRWtUL3ZuUGZ3TEYyNWo0K3ZvYW5kT2pSdzhjSFIwWk5XcVU4dUhid0lFRHVlZWVlMWkzYmgwWExseWdSNDhlM0hmZmZjbzFEZzRPekpzM3o2aWRkOTk5dDh6OUJ3NGNhRlF0TVNjbmg1a3paMWJhNy9YcjF5cy9wMHl4c2JGaDdkcTF5dk54NDhiaDcrK1BYcTluOWVyVkdBd0dwVWpIeUpFamlZbUpvVnUzYnBYZUZ6Q2FMU0tFdUx1cERBYURvYlk3SVJxZWpSczNFaHNiQ3hTWEhTNVpzRjFpOSs3ZEhENThHSUNlUFh2ZUZaWEdoQkNpb1Nvb0tGQ0tXTnd0dEZvdGFyWGFhRTJaRUVKVWwvd0xJaXlpOUY0d21abVpaVjZYL2NhRUVLTGh1TnVDR0lDVmxaVUVNU0hFSFpOL1JZUkZsQTVqV1ZsWlpWNXYwYUlGS3BVS0tDNERYWlZGMmtJSUlZUVFRalFrRXNhRVJWUVd4cXlzckl4SzJwY3NrQlpDQ0NHRUVPSnVJV0ZNV0VSbFlReGtxcUlRUWdnaGhMaTdTUmdURmxIWnhzOWdITVprWkV3SUlZUVFRdHh0Skl3Smk2akt5RmlUSmsyVURUUXpNakpJUzB1cmtiNEpJWVFRUWdoUkYwZ1lFeFpoYjIrdlZKa3FLQ2lncUtpb3pEbHF0Wm9XTFZvb3oyV3FvaEJDQ0NHRXVKdElHQk1XNCtMaW9qd3ViM1FzSUNCQWVYenUzRG1MOTBrSUlZUVFRb2k2UXNLWXNKaXFURlVNQ2dwU0hwOC9meDZ0Vm12eGZna2hoQkJDQ0ZFWFNCZ1RGbE9WTU9ibTVvYTN0emNBZXIyZTJOallHdW1iRUVJSUlZUVF0VTNDbUxDWXFvUXhnRFp0MmlpUG82T2pMZG9uSVlRUVFnZ2g2Z29KWThKaXFsTGVIb3pEMkxsejU5RHBkQmJ0bHhCQ0NDR0VFSFdCaERGaE1hVkh4akl6TThzOXIxR2pSbmg2ZWdLZzFXbzVmLzY4eGZzbWhCQkNDQ0ZFYlpNd0ppeW1kQmlyYUdRTW9HM2J0c3BqbWFvb2hCQkNDQ0h1QmhMR2hNVlVkYzBZUUhCd3NQSTROalpXcGlvS0lZUVFRb2dHVDhLWXNKalNZU3dqSTZQQ2MzMThmSEIxZFFXZ3NMQlFOb0FXUWdnaGhCQU5ub1F4WVRFMk5qWllXMXNEeFdYcjgvUHpLenhmcGlvS0lZUVFRb2k3aVlReFlWRXVMaTdLNDhxbUtwYXVxaGdiRzR2QllMQll2NFFRUWdnaGhLaHRFc2FFUlZXMXZEMUFreVpObFBQejh2S0lpNHV6YU4rRUVFSUlJWVNvVFJMR2hFVlZ0Yng5Q1ptcUtJUVFRZ2doN2hZU3hvUkZWYWVpSWhoWFZZeUppYkZJbjRRUVFnZ2hoS2dMSkl3Smk2ck9YbU1BelpzM3g5N2VYam4veXBVckZ1dWJFRUlJSVlRUXRVbkNtTENvNm82TWdYRWhENW1xS0lRUVFnZ2hHaW9KWThLaVNoZnd1SjB3SmxNVmhSQkNDQ0ZFUXlWaFRGalU3WXlNK2Z2N1kyTmpBeFJ2Rm4zdDJqV0w5RTBJSVlRUVFvamFKR0ZNV0pTcnE2dnl1Q3ByeGdCVUtwV01qZ2toaEJCQ2lBWlB3cGl3S0xWYWpaMmRIUUI2dlo2Y25Kd3FYVmM2akowK2Zkb2lmUk5DQ0NHRUVLSTJTUmdURnVmaTRxSThyc3BlWXdBQkFRRXlWVkVJSVlRUVFqUm9Fc2FFeFpXZXFwaVJrVkdsYXpRYWpkRUcwQ2RPbkRCN3Y0UVFRZ2doaEtoTkVzYUV4ZDFPR0FQbzJMR2o4dmpVcVZOb3RWcXo5a3NJSVlRUVFvamFKR0ZNV056dGhyRm16WnJoNmVrSlFGRlJFV2ZPbkRGNzM0UVFRZ2doaEtndEVzYUV4ZDF1R0FQbzNMbXo4bGltS2dvaGhCQkNpSVpFd3Bpd3VEc0pZeUVoSWFqVnhYOU40K1BqU1U5UE4ydmZoQkJDQ0NHRXFDMFN4b1RGM1VrWWMzQndvSFhyMXNyejhQQndzL1ZMQ0NHRUVFS0kyaVJoVEZpY3M3TXpLcFVLZ056Y1hJcUtpcXAxL2ExVEZRMEdnMW43SjRRUVFnZ2hSRzJRTUNacXhKMk1qZ1VFQk9EazVBUVVoN2x6NTg2WnRXOUNDQ0dFRUVMVUJnbGpva2FVRG1OVjNmaTV0QzVkdWlpUHBaQ0hFRUlJSVlSb0NDU01pUnBST296ZFRoR09UcDA2S1kvUG5qMUxibTZ1V2ZvbGhCQkNDQ0ZFYlpFd0ptckVuVXhUaE9KMVo0R0JnY3J6a3lkUG1xVmZRZ2doaEJCQzFCWUpZNkpHM0drWUErUFJzZVBIajk5eG40UVFRZ2doaEtoTkVzWkVqVEJIR0d2ZHVqVU9EZzVBOFZUSCtQaDRzL1JOQ0NHRUVFS0kyaUJoVE5RSUZ4Y1g1Zkh0aGpHMVdrMW9hS2p5WEFwNUNDR0VFRUtJK2t6Q21LZ1JkMXBOc1VUSGpoMlZ4MUZSVWRYZXMwd0lJWVFRUW9pNlFzS1lxQkhXMXRiWTI5c0RZREFZYmp1UU5XclVpR2JObWdHZzArazRkZXFVMmZvb2hCQkNDQ0ZFVFpJd0ptcU1tNXViOHZoMnl0dVhLRjNJUTZZcUNpR0VFRUtJK2tyQ21LZ3hwZGVOM2NsVXhYYnQybUZ0YlEzQXRXdlhTRTVPdnVPK0NTR0VFRUlJVWRNa2pJa2FjNmNiUDVld3NySWlKQ1JFZVI0V0ZuWkgvUkpDQ0NHRUVLSTJTQmdUTmNZYzVlMUxkT25TUlhrY0hoNU9mbjcrSGJVbmhCQkNDQ0ZFVFpNd0ptcU1PY09ZdDdjMy92NytRSEVoajJQSGp0MVJlMElJSVlRUVF0UTBDV09peHBnempBSDA3dDFiZVh6MDZGRjBPdDBkdHltRUVFSUlJVVJOa1RBbWFveTUxb3lWQ0FnSXdNdkxDNERjM0Z3aUlpTHV1RTBoaEJCQ0NDRnFpb1F4VVdNY0hSMVJxVlFBYUxWYTh2THk3cmpOMHFOakJ3NGN1T1AyaEJCQ0NDR0VxQ2tTeGtTTmNuZDNWeDZiWTZwaXUzYnRjSFoyQm9wSDIySmlZdTY0VFNHRUVFSUlJV3FDaERGUm84eTE4WE1KdFZwTno1NDlsZWN5T2lhRUVFSUlJZW9MQ1dPaVJubDRlQ2lQVTFOVHpkSm0xNjVkc2JHeEFZbzNnWTZQanpkTHUwSUlJWVFRUWxpU2hERlJvMHBQVTB4TFN6TkxtMVpXVm5UcjFrMTVmdkRnUWJPMEs0UVFRZ2doaENWSkdCTTFxblFZTTlmSUdFQ1BIajFRcTR2L09wODdkNDZVbEJTenRTMkVFRUlJSVlRbFNCZ1ROY29TSTJOUVhLa3hKQ1JFZVM2alkwSUlJWVFRb3E2VE1DWnFWT2sxWXhrWkdlajFlck8xWGJyTWZXUmtKRGs1T1dacld3Z2hSTjExOGVKRmREcmRiVjFiVkZSRVVWR1JtWHRVTWExV1c2V2ZVZnYzNytlLy8vMXZEZlJJQ0ZGYkpJeUpHbVZsWllXVGs1UHkzQndWRlV0NGVub1NGQlFFZ0Y2djU4aVJJMlpyV3dnaFJOMlVtSmpJeElrVCtlYWJiNnA5cmNGZzRPMjMzMmJ1M0xsM0hNZ01CZ09YTGwxU25yLzExbHNzV0xCQWVYN3MyREVsTUo0OGVaSmh3NFp4NXN5WkN0dmN2WHMzMjdkdlY1N241T1NRa1pGUnBhK0Nnb0k3ZWo5Q2lKcGhWZHNkRUhjZkR3OFBzck96Z2VLcGlxVkh5KzVVcjE2OU9IdjJMRkQ4ZzY5ZnYzNVlXY2xmY3lHRWFLZzJiOTZNdGJVMWp6NzZhTFd2VmFsVWpCMDdsaGt6WmpCMzdseG16NTVOUVVFQmp6LytlSld1dDdhMjV1ZWZmd2JnNTU5LzV0TlBQMlhac21VRUJRV2gxK3VWOExWdjN6N216WnZIMjIrL1RmLysvVGw3OWl4MmRuYktCNGhWOWU2Nzd4SVpHVm1sYzhlTUdjUElrU09yMWI0UW91YkpiNm1peHJtN3V5dmw1MU5UVXdrTUREUmIyMzUrZnZqNituTHQyalVLQ3dzSkN3c3oyb2RNQ0NGRS9YWDY5R21qNGs5NnZaNmRPM2ZTcWxVcklpSWlxdFJHcDA2ZGNIWjJWcDYzYTllTzk5OS9uemx6NW5ENDhHRjY5dXpKeElrVEsyM255SkVqbkRwMVNuaytaTWdRZHU3Y3ladzVjMWl6Wm8xeVBDRWhnYVZMbHpKNDhHRDY5KzhQUUVSRUJDRWhJYmYxWVdIUG5qMFpNMlpNaGVlODlkWmIxVzVYQ0ZFN0pJeUpHbWVwSWg0bCt2VHB3NlpObXdBNGZQZ3czYnQzVnlvdENpR0VxTC9XcjE5UFdGaFltZU9uVDUvbTlPblRWV3JqMDA4L3hkblptWnljSEVhUEhzMzQ4ZU41OE1FSFdiOStQU3FWQ29EaHc0ZFgyazVHUm9aUkdOTm9OTXlZTVlPWW1CZ2NIQnlVNDQ2T2pnd1pNb1FYWDN3UktKNXFHQkVSUWZ2MjdWbS9mbjJaZGg5NDRBR09IejhPRkUvQnpNdkxZL3YyN1hoN2V3UGc3T3hjNlllWUdvMm0wdjRMSWVvR0NXT2l4bG1xdkgySjRPQmd2TDI5dVhIakJsbFpXWnc0Y1lJdVhicVkvVDVDQ0NGcTFvd1pNNVMxWFZsWldVeWFOSWtISG5pQXNXUEhBcENjbk15eVpjdDQ5dGxuYWRldW5jazJYRjFkZ2VJMVhsbFpXY3JhS3BWS1JWWldGdm41K2VYZTM5blpHVHM3dXpMSDA5TFNXTEpraWZKODE2NWRuRDkvSG8xR3czdnZ2UWNVVHpFY1BYbzBGeTllUksvWGs1V1Z4WjkvL2drVS95ek15TWpBMzkrZm9LQWdWcXhZWWRUK2loVXI2TkdqaC9JZUR4OCtYT0gzcWJDd3NNTFhoUkIxaDRReFVlTXNQVElHeFo4c2J0aXdBWUM5ZS9jU0dob3FhOGVFRUtLZUt6MjljUFBtemVoME9rYVBIcTJzUGM3T3p1YmN1WE1ZREliYldvLzg0WWNmc24vLy9uSmZuelJwRXNPR0RTdHozTXJLeW1pMEtqbzZtcXlzTEpvMmJXcDAzTUhCZ2ExYnQrTG41OGVxVmF1VTQ4dVdMZVBvMGFQS3NkMjdkd013ZS9ac01qSXlXTFpzR1FCVHBrd2hJaUtDNk9qb0N0OUhSWUZTQ0ZHM3lHK25vc2FWL2dGcHptcUtwYlZxMVFvL1B6L2k0K1BKeWNuaDBLRkQ5TzNiMXlMM0VrSUlVYk5TVWxMNDhjY2ZHVEprQ0Y1ZVhtWnR1MjNidG93ZlA3N004ZW5UcDVkN2piT3pzeklOOFpkZmZtSExsaTA0T0RpZ1ZxdTVmUGt5Yjd6eEJoNGVIdXphdFl2NCtIZ2NIUjJOcms5T1RsYW1JVmJtYjMvN0c5T21UVE02Tm0zYU5JWU9IVXEvZnYwQTJMRmpoMW5YWXdzaExFZkNtS2h4OXZiMjJOcmFVbEJRZ0ZhckpTc3J5K2pUVG5NWk1HQUEvLzczdndFNGNPQUFYYnQyeGQ3ZTN1ejNFVUlJVVgzbnpwMGpMaTZPbkp3Y2NuTnphZG15SmQyNmRhdlN0Vjk5OVJVQW8wYU5NbnUvbkoyZGFkKytmWm5qbGEwOXpzcktZdFdxVmV6ZXZadXBVNmV5ZS9kdUNnb0tTRTVPNXFXWFhtTFdyRmw4ODgwM2VIaDRrSnFhU25yNi83TjMzK0ZSMWRuang5OHo2UWtKYWFTUUJvUUFRVEJLa1JZVVJNQkZFQVJYRWFVb0xzaWlJaXNXN0NnMmRCVkJGaEZRUVhBcFN4RXhkS1FHUWcrSUVGcElJSkRleTZUTi9QN0liKzQzUXdwSklMa3o0YnllaDhlNWQrN2NleVpQek15NW4vTTVuMHhjWFYwQnVIcjFLdTNidDY5enpPZk9uVE1wK3g4OGVIQ2R6eVdFYUZpU2pBbFZ1TG01a1ppWUNKVFZ5dGRITXVibjUwZElTQWpuejUrbnVMaVl2WHYzTW1EQWdOdCtIU0dFRURWMzh1Uko5dS9mVDJwcUtsQ1cvTnc0VWxTZGpJd01ObTNhUkhCd01IdjM3alY1emxodGNmanc0UXB6a2wxY1hKUnVodFVwS2lxcWRENnp3V0NvOGpVblRwemc0NDgvUnFQUjhNa25uOUM1YzJlMmJkdUd1N3M3Yjd6eEJwOTk5aGt6Wjg1a3dvUUorUGo0TUhYcVZNNmNPVU9QSGozSXo4OG5JU0doMHZKSDQvdWRNMmNPVGs1TzZQVjZkdXpZVWVGOTYzUTZGaXhZd09MRmkwMzI5KzdkdThJb21oREN2RWd5SmxUaDd1NnVKR01aR1JrRUJRWFZ5M1VlZXVnaHpwOC9ENVI5T0hmdjNoMFhGNWQ2dVpZUVFvaXE1ZWJtc21iTkd1TGo0d2tPRHViQkJ4K2tUWnMyU2dmRG1zckx5OFBXMXBZclY2NVVTRDZNQ2RPT0hUdll0V3VYeVhPQmdZRTFTc2FPSHovT2swOCtXYXVZL1AzOTZkYXRHeE1tVE1ERnhZVlZxMWJSc1dOSDdyMzNYdXp0N1hudnZmZTRkdTBhL3Y3K0FEUnIxb3hqeDQ3Um8wY1BwU1YvdTNidGdMSVJ0Z01IRGhBVkZjV3hZOGZRNlhSa1pXVXhac3dZQ2dvS3VQZmVleGs0Y0tESjlmLzk3My9UcDArZkNzMnFhbHI2S0lSUWp5UmpRaFVOMGNRRHdOUFRrNDRkTzNMcTFDbjBlajA3ZCs2czh1NmpFRUtJK2hFWEY4ZktsU3ZSYXJXTUhUdVd3TURBT3AvTDM5K2YzMzc3cmRMbjR1UGpHVDkrUEcrKythWXlmNnEyMnJWcnAzUm5MTytkZDk2cDhqVU9EZzZNR0RHQ3RMUTBqaDA3eHNLRkN4azllalJPVGs3RXhzWUNZR2RucHh6ZnVYTm45dTdkeTZSSms5aS9meit1cnE3S0F0QkhqeDdsaXkrK3dNYkdCbHRiVzRLRGc1a3padzYydHJhc1g3K2VIajE2MExkdlg1UHJmL1BOTjdSdTNickNmaUdFK1pOa1RLaWl2dHZibC9mZ2d3OXkrdlJwOUhvOXAwNmRvbWZQbnJkOXdyY1FRb2pLcGFhbXNtTEZDanc5UFhueXlTZHAwcVNKMmlGVnEyblRwblRxMUtuQy91clc3anA2OUNnZmZmU1J5YjZmZi81Wm1kc0cwS3BWSzZWYll0KytmZG04ZVRNUkVSSHMzcjJiL3YzN0szUFNXcmR1emJScDB3Z1BEMmZXckZsa1pXVmhhMnNMbEsxdDV1Ym1SbDVlbmtuWnBNRmdvS2lvaU56Y1hHV2ZuWjBkTmpZMmRmZ0pDQ0Vha2lSalFoWGxPeXJXNThnWWxNMFQ2Tnk1TTRjUEh3Ykt5bGVlZXVxcGVyMm1FRUlJeU0vUFo5bXlaZGpiMnpOcTFDaUxhS0trMSt0cnZVNVhqeDQ5V0xseUpSczJiR0RseXBWODlkVlhTb2xnVVZFUnI3enlpa21Eam52dXVRZC9mMy9tenAyTFhxOW55SkFoeW5QKy92NUtPV041eWNuSjVPZm40K2ZueDRRSkUwaE9Ualo1ZnVIQ2hTeGN1RkRabmpadFdvVnlSaUdFK1pGa1RLaWlJVWZHQUI1NDRBRk9uRGhCY1hFeEZ5NWNJRDQrL3BiS1pJUVFRdHpjYjcvOVJrRkJBZVBIajcvbFJHekRoZzBteVVabGpLTkZuMzMyR1Y5ODhVV2x4N2k0dUxCOCtmSXF6M0g0OEdFZWVlU1JXc1ZtWTJORFNVa0phOWFzb1VXTEZuaDRlQ2czSGVmUG4wOU9UZzVQUC8yMGNyeFdxMlh3NE1GODk5MTMzSFBQUGJSczJmS20xN2gwNlJLQVVzNzQ2S09QTW1qUW9FcVBmZUdGRjJvVnZ4QkNQWktNQ1ZXNHVMaWcwV2d3R0F3VUZoYWkwK213dDdldnQrczVPRGpRdlh0M3BRUFYxcTFibFRWaGhCQkMzSDZ4c2JHY08zZU9mdjM2M1piUzhORFFVTWFNR1ZQdE1abVptYXhhdFlvK2ZmcFVtZUNVbjd0Vm1UWnQyakJxMUtoS242dHU3YTVtelpyeHhodHZzR3paTWthUEhrM2Z2bjN4OFBCZzdkcTF2UDMyMjNoNmVpckhYcjkrblJVclZnQmwzU1VqSXlQcDJiTm50WEZGUmtiU29rVUxwZnV3dTd1N3JDVW1SQ01neVpoUWpidTdPMmxwYVVEWjZGano1czNyOVhxOWV2WGkwS0ZERkJZV2N2MzZkYzZlUGF0MHJ4SkNDSEg3NlBWNk5tN2NpSXVMQzkyN2Q3OHQ1d3dKQ1NFa0pLVGFZK0xqNDFtMWFoWGR1M2V2VXdPUFBuMzZVRnBhU3E5ZXZXNTZiRjVlbnNuYVl4cU5odkR3Y0hyMTZzVzZkZXVZUDM4K1VOWklxbnhwZm1abUp0T25UeWN2TDQ4MzMzeVRIMzc0Z1k4Ly9wZ1BQL3l3UWpmRXdzSkNOQm9OUlVWRjdOdTNqeWVlZUtMVzcwa0lZZDRrR1JPcWNYTnpVNUt4akl5TWVrL0diR3hzNk4yN045dTNid2RnNTg2ZHRHM2J0dFp0bFlVUVFsVHYxS2xUWkdabThzUVRUOXgwc1dSejhzQUREMVQ1M09yVnE5SHBkTmpZMkpDYm04dVdMVnRNNW5ZWkRBYk9uei9QeG8wYjJicDFLMTVlWGd3ZE9wU0lpQWhlZmZWVnhvNGRTOWV1WFpreFl3WnBhV204Kys2N2hJZUhFeElTd3BRcFU1ZytmVG9qUjQ1azRNQ0JyRm16aHNMQ1FxS2pvd2tQRDJmbHlwVVVGaGJTdjM5LzVYcExsaXhoNmRLbDlmcnpFRUxVUDBuR2hHckszeWxzaUhsakFGMjdkdVhBZ1FQazVlV1JscGJHOGVQSEsrMmFKWVFRb3U0T0hUcUVwNmNuYmR1MlZUdVUyK2JFaVJNY09uUUlLT3VzMkxKbFMxNTU1UlVBOXU3ZHk5eTVjOG5JeU1ERHc0Tm5uMzJXb1VPSFltOXZ6NGdSSTRpSWlNRE56WTJwVTZkaWEydkxqQmt6bEJIRHdNQkF2djc2YXo3NDRBTldybHhKbHk1ZDJMMTdOMUEyR3ZqTU04K3diTmt5Um80Y2lZZUhoeExQZ0FFRFRKS3o4cVpObTFhZlB3b2h4RzJrTVZTM3BMd1E5ZWpRb1VOczJiSUZnTEN3TUI1OTlORUd1ZTd4NDhmWnVIRWpBRTVPVHJ6ODhzdFlXOHQ5Q1NHRXVCMFNFaEw0NFljZkdEUm9VSVd5dThaQXI5ZWowV2hNcWlxU2s1Tlp2bnc1UFh2MnBHdlhycFdPQnBhVWxEQi8vbnlHRHgrT241OWZoZWZ6OHZJNGN1UklwYU56Qm9PQmtwSVNhVlV2UkNOa09iVURvdEZweVBiMjVkMXp6ejNLWlBLOHZEeWxxWWNRUW9oYmQrVElFYXl0cmJuNzdydlZEcVZlYUxYYUN1WHRYbDVlVEowNmxXN2R1bFZabG1sdGJjMUxMNzFVYVNJR1pUY0hxeXFUMUdnMGtvZ0owVWhKTWlaVVV6NFpNODRkYXdnYWpjWmtUWmY5Ky9jMzZQV0ZFS0t4S2kwdDVhKy8vaUlzTEV5U0J5R0VxQUZKeG9ScTNOemNsTHVMZVhsNUZCWVdOdGkxbXpkdnJwVFBHQXdHTm16WTBHRFhGa0tJeGlvdUxvNlNraEx1dXVzdXRVTVJRZ2lMSU1tWVVJMUdvekdaakp5YW10cWcxMy9vb1llVVJVaXZYcjNLc1dQSEd2VDZRZ2pSMkp3L2Z4NGJHeHNDQXdQVkRrVUlJU3lDSkdOQ1ZlVVh3V3pvVWtGYlcxc2VmdmhoWlh2Nzl1MFVGQlEwYUF4Q0NOR1lYTGh3Z1JZdFdzaVNJVUlJVVVPU2pBbFZsVS9HR25wa0RLQkRodzRFQlFVQlpZdHJidHEwcWNGakVFS0l4aUF6TTVQMDlIU0NnNFBWRGtVSUlTeUdKR05DVldxV0tSb05HVEpFNlg1MSt2UnA0dUxpVklsRENDRXMyZVhMbHdFa0dSTkNpRnFRWkV5b3Fud3lwbFpIUXpjM04zcjE2cVZzYjlpd2dkTFNVbFZpRVVJSVM1V1ltSWlkbloxSnAxd2hoQkRWazJSTXFPckdPV05xclVIZXUzZHZYRjFkZ2JKU205MjdkNnNTaHhCQ1dLckV4RVI4ZlgzVkRrTUlJU3lLSkdOQ1ZYWjJkalJwMGdRb2F6SGZrSXMvbDJkbFpXV3k5bGhrWktTc1BTYUVFTFZ3L2ZwMXZMMjkxUTVEQ0NFc2lpUmpRblhtTUc4TW9FV0xGclJ2M3g2UXRjZUVFS0kyMHRQVEtTa3BrV1JNQ0NGcVNaSXhvVHExT3lxV04zRGdRR3h0YllHeXRjZU9IajJxYWp4Q0NHRUpVbEpTQVBEeThsSTVFaUdFc0N5U2pBblZtVU1URDZNbVRaclF0MjlmWlh2YnRtM2s1dWFxR0pFUVFwaS96TXhNQUdYdXJSQkNpSnFSWkV5b3pweEd4Z0R1dSs4Ky9QejhBQ2d1TG1iOSt2VXFSeVNFRU9ZdE96c2JhMnRySEJ3YzFBNUZDQ0VzaWlSalFuWGxrN0hrNUdRVkkvay9qei8rdUZLdUdCc2J5OEdEQjFXT1NBZ2h6RmRXVnBhTWlna2hSQjFJTWlaVTE3UnBVNnlzckFBb0tpb2lQejlmNVlqQXhjWEZwTHZpamgwN1NFeE1WREVpSVlRd1gxbFpXVFJ0MmxUdE1JUVF3dUpJTWliTWdybVZLZ0swYjkrZURoMDZBS0RYNjFtOWVqWEZ4Y1VxUnlXRUVPWW5PenRia2pFaGhLZ0RTY2FFV2JoeDhXZHpNV2pRSUZ4Y1hJQ3lDZW9iTjI1VU9TSWhoREF2ZXIyZTNOeGNTY2FFRUtJT0pCa1Rac0ZjMWhxN2taMmRIU05HakZDMi8venpUNktqbzFXTVNBZ2h6RXRlWGg0QVRrNU9La2NpaEJDV1I1SXhZUmJNc1V6UnlOL2ZuL0R3Y0dWNzA2Wk5aalY2SjRRUWF0THBkQURZMjl1ckhJa1FRbGdlU2NhRVdUQ250Y1lxODhBREQrRGo0d09VdGJ0ZnZYbzFwYVdsS2tjbGhCRHFrMlJNQ0NIcVRwSXhZUmFhTld1bVBNN016TVJnTUtnWVRVVmFyWmJISDM5YzZmcVlrcExDOXUzYlZZNUtDQ0hVSjhtWUVFTFVuU1Jqd2l4WVdWa3BrNzhOQm9QWmxTb0N1TG01OGZERER5dmJodzRkNHZ6NTh5cEdKSVFRNnBOa1RBZ2g2azZTTVdFMnpMV0pSM21kT25VaUpDUkUyVjYvZmoyNXVia3FSaVNFRU9xU1pFd0lJZXBPa2pGaE5zeTVpVWQ1dzRZTnc5SFJFU2o3RXJKbXpScXpLNnNVUW9pR0lzbVlFRUxVblNSandteDRlM3NyajVPU2tsU01wSHIyOXZZOC92amp5blo4ZkR4Ly9QR0hpaEVKSVlSNmlvcUtzTGEyUnFQUnFCMktFRUpZSEVuR2hObnc4dkpTSGljbko2c1l5YzBGQlFYUnIxOC9aWHYvL3YyY1BYdFd4WWlFRUVJZHhjWEZXRnRicXgyR0VFSllKRW5HaE5rb1B6S1dscFptOXEzamUvYnNTYnQyN1pUdGRldldtWDBTS1lRUXQxdHhjVEUyTmpacWh5R0VFQlpKa2pGaE5xeXNySEIzZDFlMkxTR3hHVFpzbU5KNHBLU2toUC8rOTc4VUZCU29ISlVRUWpTY2twSVNTY2FFRUtLT0pCa1Rac1dTU2hVQmJHeHNlT3FwcDVRdkl0bloyYXhhdFVvYWVnZ2g3aGd5TWlhRUVIVW55Wmd3SzViU3hLTThOemMzUm93WW9Xekh4OGV6YmRzMkZTTVNRb2lHbzhhY3NmejhmR2JNbU1HZmYvNXBzajh1TG83UFAvKzgxamZ6dnZ6eVN5SWpJMnQwN0E4Ly9NRGF0V3RyZGY0YmxaU1VrSmVYZDlQajl1M2J4NDRkTzI3cFdrSUk4eWJKbURBcmxqWXlaaFFTRWtKNGVMaXlIUlVWeGJGangxU01TQWdoR29ZYVpZckZ4Y1hzMjdlUGxKUVVrLzA3ZCs1azkrN2RPRGs1MWVwOCsvYnRJejQrdmtiSEhqbHloRk9uVGxYWWJ6QVlpSTJOVmJiZmZQTk5aczZjcVd3ZlBueFltUXQ5NHNRSmhnMGJ4bDkvL1ZYdHRiWnQyOFp2di8ybWJPZmw1WkdWbFZXamY0V0ZoVFY2UDBJSWRVbjdJMkZXTERVWkEramJ0eThwS1NuRXhNUUE4UHZ2ditQaTRrTHIxcTFWamt3SWNWZDNUZ0FBSUFCSlJFRlVJZXBQYVdscGd5Vmo2OWF0dzg3T2psNjllbFY0em1Bd3NIUG5UcnAxNjNiVFpLeWtwSVNJaUFqNjlPbURpNHVMeVhQYnQyOG5NRENRTm0zYXNHdlhMdno4L0FnSkNibHBiQkVSRWN5Yk40L1pzMmZUcGswYjlIcTlrbnp0M2J1WER6LzhrT25UcC9QZ2d3OXk3dHc1N08zdGFkT21UUzNlUGJ6MzNudWNQSG15UnNlT0d6ZU9wNTkrdWxibkYwSTBQRW5HaEZseGQzZEhxOVdpMSt2Snk4dWpvS0FBQndjSHRjT3FzUkVqUnJCa3lSSVNFaElBV0wxNk5lUEdqY1BYMTFmbHlJUVFvbjdvOWZvR1cyTXNNaklTRHcrUFNwT3hFeWRPa0ppWVNLOWV2VGg4K0hDVjUyamV2RG0rdnI0c1c3YU1vcUlpazNVamk0dUxtVHQzTG84OTloZ2hJU0ZzMkxDQmMrZk84ZWFiYjVwVVAxVG00WWNmWnZQbXpYend3UWNzV3JSSTJaK1FrTUNYWDM3SndJRURlZkRCQndHSWpvN203cnZ2cmxONVovZnUzUmszYmx5MXg3ejU1cHUxUHE4UVFoMlNqQW16NCtQanc3VnIxd0JJVEV5a1pjdVdLa2RVYzFaV1Zvd2FOWXBGaXhhUmtaRkJTVWtKeTVjdjU3bm5ualBwRkNtRUVJMkZ3V0Jvc0dRc01UR1JEaDA2VlBxY3NaeHZ6Wm8xckZtenBzcHpQUGZjY3p6MTFGUGNmLy85Yk5xMHlTUVpPM3o0TVBuNStmVHYzeCtOUnNPbm4zN0tyRm16bURGakJzOCsreXlqUm8ycThyeFdWbGE4OWRaYm5EMTdGa2RIUjJXL2s1TVREei84TU04Ly96eFFWbW9ZSFIxTmh3NGRXTDU4ZVlYejlPM2JsNk5IanlydnQ2Q2dnTjkrKzAyWlUrM3M3RXh3Y0hDVmNSaGpFVUpZQmtuR2hObng4dkpTa3JHa3BDU0xTc1lBN08zdEdUMTZOQXNYTHFTZ29JQ0NnZ0tXTFZ2Rzg4OC9iL0lCTFlRUWpZSEJZRUNycmY4cDZEcWRqcVNrSkZhc1dNSC8vdmMvQUw3NDRndSsrdW9ycGt5Wnd2NzkreGsyYkJoOSsvWmx5cFFwakJzM2pxNWR1L0xHRzIvUXQyOWZIbnp3UWFaT25hcFVXL1R1M1p0ZmYvMlZNMmZPS05mWXRtMGJIVHQyeE0vUER3QTdPenZlZnZ0dG5KMmRTVTFOclRLMmpJd01aczJhcFd4djNicVZDeGN1WUdWbHhlZWZmdzZVbFJpT0hqMmFTNWN1b2RmcnljbkpZYytlUFFDa3A2ZVRsWlZGeTVZdGFkT21EWFBtekRFNS81dzVjK2pXclJzQXFhbXBIRHg0c05xZlZWRlJVWTErcGtJSTlVa3lKc3lPSmM4Yk0ycmF0Q2xQUC8wMFAvMzBFeVVsSldSbFpiRjgrWEtlZmZiWkJ1ODZKb1FROWFtaHloVFBuajJMd1dEZ3BaZGV3c2JHaGxtelpqRjA2RkE2ZE9qQXRtM2JzTFcxWmZUbzBXUmxaUUhRcFVzWGdvT0R5Y3ZMSXpRMGxNREFRQURscGxqSGpoMEpEUTJsdUxoWWVSOEpDUWs4K2VTVEp0ZlZhclc4OHNvcnl2eXZ5bGhiVzV1TVZwMDVjNGFjbkJ6OC9mMU45anM2T3JKdTNUb0NBd05ac0dDQnNuLzI3TmtjT25SSTJXZnN5UHYrKysrVGxaWEY3Tm16QVhqMTFWZUpqbzQyU1NBcm85UHBxbjFlQ0dFKzVGdWhNRHZsMjl0YmFqSUc0T3ZyeTkvLy9uZisrOS8vQW1YbEpxdFhyMmJreUpFTlZ0SWpoQkQxcmFGR3hvNGRPMGJUcGswWk5HaVFrbkMxYWRNR1B6OC9EaHc0d0pOUFBvbUxpd3RIamh6QnlzcUtGaTFha0pLU2dzRmd3TmZYbDRLQ0F1RC9rakd0Vm1zeUFxWFZhbG13WUlHeVRtUnhjVEVSRVJFODhzZ2pXRnRiVjF2NjUrenNySlFoYnRxMGliVnIxK0xvNkloV3ErWHk1Y3Y4NjEvL3d0M2RuYTFidHhJZkgxK2h3VWhxYXFySloxOTErdlhyeCt1dnYyNnk3L1hYWDJmdzRNSGNmLy85QUd6Y3VQR21wWXhDQ1BNZ3JlMkYyYkhFdGNhcTBycDFheDU1NUJGbCs4S0ZDNnhkdTFZV2hSWkNOQnAxblRPV21abEpYRndjY1hGeFJFZEhrNW1aV2UzeGtaR1JkT3JVcWNKK0t5c3J1bmZ2emxOUFBRWEF5Wk1uQ1FrSndjN09qc3VYTHdQUW9rVUxKUmx6Y0hBZ09UbVpJVU9HS1AveTh2SllzbVFKano3NktFT0hEdVc3Nzc3andvVUxMRnEwaUJkZmZMRkdiZTl6Y25MNDhzc3ZtVDE3TmxPblRxVnQyN1kwYWRLRTFOUlVKazZjeU1tVEovbmxsMTl3ZDNjbkx5L1A1UDFldlhyMWxobzluVHQzanZUMGRHVjc4T0RCaElhRzF2bDhRb2lHSXlOand1dzRPRGpRcEVrVGNuTnowZXYxcEtXbDRlSGhvWFpZZGRhcFV5ZlMwOU01Y09BQUFILzk5UmRXVmxZTUd6Wk01Y2lFRU9MVzFiUk1VYWZURVJNVFEweE1ESmN2WDY2d0RsYWJObTBxbEFpV04zMzY5RW9YU25aemMyUGF0R2s0T0RpZzErczVjT0FBZ3djUEJzcVNGRzl2YjVvMGFjS1ZLMWVBc3BFeEZ4Y1gvdld2ZndGbEpZWHIxcTJqZCsvZTlPalJBd0IvZjM5Q1FrS1lOMjhlTTJiTVlQTGt5VXlmUHAyZVBYdFdHdHVKRXlmNCtPT1AwV2cwZlBMSkozVHUzSmx0MjdiaDd1N09HMis4d1dlZmZjYk1tVE9aTUdFQ1BqNCtUSjA2bFRObnp0Q2pSdy95OC9OSlNFaW84ak1oSXlPRE9YUG00T1RraEY2dlo4ZU9IZXpkdTdmQ3ozYkJnZ1VzWHJ6WVpIL3YzcjByaktJSkljeUxKR1BDTEhsNWVaR2Jtd3VVbFNwYWNqSUc4TkJERDZIVDZUaCsvRGdBcDA2ZHd0cmFXdm5DSUlRUWx1cG1aWW82blk0OWUvWnc0c1FKQ2dzTGFkcTBLVDQrUGdRRkJXRnZiNCtQanc5MmRuYjQrUGhVZTUzeVpYZkc2b0lWSzFid3hSZGZNSFhxVlByMzc4L2V2WHRKVDArbmI5KytBQncvZnB5T0hUc0NLSW1jbzZNajl2YjJ5akU3ZHV3QXlscmVlM3A2S3NjREJBWUdNbmZ1WEdiUG5sM3R5SlcvdnovZHVuVmp3b1FKdUxpNHNHclZLanAyN01pOTk5Nkx2YjA5NzczM0h0ZXVYY1BmM3grQVpzMmFjZXpZTVhyMDZFRjBkRFFBN2RxMUE4cEcyQTRjT0VCVVZCVEhqaDFEcDlPUmxaWEZtREZqS0NnbzRONTc3Mlhnd0lFbTEvLzN2LzlObno1OTZOeTVzOG4rbXBZK0NpSFVJOG1ZTUV2ZTN0NWN1blFKS0V2R0drTzV4ZURCZ3lrcEtlSFVxVk1BU21JbUNaa1F3cEpWVjZZWUV4UERyNy8rcWlSaEF3Y09KQ3dzck03WE9YMzZOSC84OFFlN2QrOEd5a29kaHcwYlJsaFlHRVZGUmZ6NDQ0K0VoNGZqNys5UFdsb2FwMCtmVmtyRjgvUHpBVXpXcnJ4NjlTcUhEeDlHcTlVU0dSbkppaFVybURsekpsMjZkRkdPY1hSMDVLMjMzZ0xLRm9zdUxTMGxNek9UN2R1M2s1U1VoTCsvUDEyNmRHSEVpQkdrcGFWeDdOZ3hGaTVjeU9qUm8zRnljaUkyTmhZbzY4eG8xTGx6Wi9idTNjdWtTWlBZdjM4L3JxNnV5Z0xRUjQ4ZTVZc3Z2c0RHeGdaYlcxdUNnNE9aTTJjT3RyYTJyRisvbmg0OWVpaUpwTkUzMzN4RDY5YXRLK3dYUXBnL1NjYUVXU3JmVWRIUzU0MlZOM1RvVUFDVGhNemEycHFISDM1WXpiQ0VFT0tXVkphTVJVVkZzWFhyVnJ5OXZlbldyVnVka3pDanI3NzZpczJiTjZQVmFna0xDK1A0OGVPODhNSUxTZ0x5elRmZmtKYVd4aGRmZkFHVXJUdG1iVzJ0bEI0YXF5M0tOODlZdG13WjNidDNKem82bWdjZmZKQzB0RFErK09BRFB2dnNNeElTRXJoOCtUTEp5Y21rcEtTUW5KeE1lbnE2TWlvWEV4T0RsNWNYQXdZTVFLUFI4TkZISDVuRSsvUFBQL1B6eno4cjI2MWF0Vks2SmZidDI1Zk5temNURVJIQjd0Mjc2ZCsvdnpLNjJMcDFhNlpObTBaNGVEaXpaczBpS3lzTFcxdGJBTEt5c25CemN5TXZMODlrN3JIQllLQ29xRWg1ajFDVy9OblkyTnpTejF3SVVmOGtHUk5tcVRHMHQ2K01ScU5oNk5DaGxKYVc4dGRmZndGbGk0eGFXMXZ6MEVNUHFSeWRFRUxValY2dk45bmV2WHMzZS9ic3dkdmJtekZqeG1CdmIzL0wxN2pycnJ2dzhmSGg0WWNmeHRyYTJtU3g1dFdyVjdOeDQwWmVmUEZGbWpWclJucDZPbXZXck9HUlJ4NVJraTlqb21JY0dUdHc0QUE3ZHV4Z3pwdzVTcW5ncEVtVEtDa3B3Y0hCZ2YzNzl5dGREa05EUStuVHB3OWVYbDRzWHJ5WXdNQkFQdmpnQXlVSkxTNHVadVhLbFd6WXNJR1ZLMWZ5MVZkZktTV0NSVVZGdlBMS0s3UnYzMTZKOTU1NzdzSGYzNSs1YytlaTErc1pNbVNJOHB5L3Y3OVN6bGhlY25JeStmbjUrUG41TVdIQ2hBcWZqUXNYTG1UaHdvWEs5clJwMHlxVU13b2h6SThrWThJc05XdldUSG1ja1pGQmNYRnhvN25EcDlGb0dENThPSUNTa0JtYmUwaENKb1N3TkRlT2lzWEV4TnoyUkF3d3FTQXd0cllIT0hqd0lOOS8vejNEaHc5bjZOQ2g2UFY2UHZ2c002eXNyQmcxYXBSeVhIWjJOZzRPRG1pMVduSnljdmo2NjY4SkR3ODNLWVBYYXJWTW1USUZnQTgvL0xEU09INzU1UmUwV3EzSis3YXhzYUdrcElRMWE5YlFva1VMUER3OGNIZDNCMkQrL1BuazVPVHc5Tk5QbTF4bjhPREJmUGZkZDl4enp6MjBiTm55cHUvZldMcHZMR2Q4OU5GSEdUUm9VS1hIdnZEQ0N6YzlueERDUEVneUpzeVNsWlVWbnA2ZXBLYW1BbVYzQlAzOC9GU082dll4Sm1TbHBhWEV4TVFBWlFsWlVWRlJsUit1UWdoaHJvd2xjenFkamw5Ly9mVzJKMkxWNmRLbEN4TW5UbVRFaUJGQVdmSnovUGh4M243N2JkemMzSlRqc3JLeWxGR3kvUHg4REFZREw3NzQ0bTJMbzFtelpyenh4aHNzVzdhTTBhTkgwN2R2WHp3OFBGaTdkaTF2di8wMm5wNmV5ckhYcjE5bnhZb1ZRRmtyL3NqSXlDbzdOUnBGUmtiU29rVUxuSjJkQVhCM2Q1ZTF4SVJvQkdTZE1XRzJHbXVwb3BGR28rSHh4eCtuZGV2V3lyNmpSNCt5Y3VYS0NpVS9RZ2hocmpRYWpaS01iZG15aGNMQ1FwNTQ0b2tHU2NRQXBXVFJZREF3Yjk0ODFxOWZ6OGlSSStuVHA0L0pjVEV4TVFRRUJBQmxUYUsrL2ZiYjI5cXBWNlBSRUI0ZXp2ejU4NWs0Y1NJN2R1eGcxYXBWZUhwNktxTmtVTloweE5pbS84MDMzOFRUMDVPUFAvNllvMGVQVmpobllXRWhHbzJHb3FJaTl1M2JSNzkrL1c1YnZFSUk4eUFqWThKc2VYbDVLV1Y4alRFWmc3SlNsU2VmZkpLMWE5ZHk1c3dab0d4ZG5HWExsakZ5NUVobDByWVFRcGdyWTdsZVptWW1KMCtlcEUyYk5yaTZ1alpvREFVRkJiei8vdnNjUDM2Y0VTTkdNSDc4ZUJZdlhveVZsUlgyOXZhY09YT0cyTmhZSmsrZXJMem1kcmQ5TnhnTW5EOS9ubzBiTjdKMTYxYTh2THdZT25Rb0VSRVJ2UHJxcTR3ZE81YXVYYnN5WThZTTB0TFNlUGZkZHdrUER5Y2tKSVFwVTZZd2ZmcDBSbzRjeWNDQkExbXpaZzJGaFlWRVIwY1RIaDdPeXBVcktTd3NwSC8vL3NyMWxpeFp3dEtsUzIvcmV4QkNORHhKeG9UWkt2OUIyWmc2S3Q1SXE5WHkrT09QczMzN2RtWHVXRnhjSEQvODhBUFBQUE1NVFpvMFVUbENJWVNvbnNGZ0lDb3FDb0R1M2JzMytQWHQ3ZTF4YzNQalgvLzZGMy83MjkrQXNzV2NqWTA1bkoyZEdURmloRW1qak50cDc5Njl6SjA3bDR5TUREdzhQSGoyMldjWk9uUW85dmIyakJneGdvaUlDTnpjM0pnNmRTcTJ0cmJNbURGRCtUa0ZCZ2J5OWRkZjg4RUhIN0J5NVVxNmRPbWl0TzRQQ1FuaG1XZWVVVzdRbFIvSkd6QmdnRWx5VnQ2MGFkUHE1WDBLSVc0L2phRjhiMVFoekVobVppWno1ODRGeWo1b1gzdnROWlVqcW45SGpoeGgwNlpOeXJhenN6Tmp4NDQxbWZjZ2hCRG1aUDc4K1hoNWVYSHg0a1Y4Zkh3WU0yYU0yaUVwOUhvOXBhV2w5ZDRBS2prNW1lWExsOU96WjArNmR1MWE2U0xZSlNVbHpKOC9uK0hEaDFjNkJ6b3ZMNDhqUjQ3d3dBTVBWSGpPWURCUVVsTFNhQnBaQ1NIK2p5Ump3cXg5OXRsbkZCY1hBekIxNnRRN1lwVG96ei8vWk4yNmRjcTJ2YjA5bzBhTmFsUU5USVFRamNlQ0JRdXd0YlhsNnRXclBQSEVFN1J0MjFidGtJUVF3bUpJQXc5aDF1NlVVc1h5T25Ub3dKZ3hZN0MyTHFzaTF1bDAvUFRUVDV3OGVWTGx5SVFRb2lLdFZxdXM0U1dKbUJCQzFJNGtZOEtzTmZhT2lsVUpDZ3JpMldlZnhkSFJFU2dydGZuMTExLzUvZmZmcGRPaUVNS3NhTFZhOHZQekNRb0tVanNVSVlTd09KS01DYk4ySjQ2TUdmbjQrUENQZi93RFgxOWZaZCt4WThmNDZhZWZsTHZRUWdpaE5xMVdTMUZSa1NSalFnaFJCNUtNQ2JQbTQrT2pQTDdUa2pFQUZ4Y1hubjMyV1RwMjdLanNTMGhJWU1HQ0JWeTllbFhGeUlRUW9reEpTUWxnK3ZkYUNDRkV6VWd5SnN4YTgrYk5sY2ZKeWNuS2gvNmR4TXJLaW1IRGhqRm8wQ0NsUTFkK2ZqNUxsaXlwZEpGUUlZUlFRME10OGl5RUVJMkpKR1BDckdtMVdwTlN4ZXZYcjZzWWpibzZkKzdNMkxGamxZNlNlcjJlaUlnSTFxOWZUMmxwcWNyUkNTSHVWRHFkRHJqOWl5Z0xJY1NkUUJaOUZtYlAxOWRYS1ZHOGR1MGFBUUVCS2tla0huOS9meVpPbk1pS0ZTdElTRWdBNE5TcFU2U21wakp5NU1nN292Vy91YnR3NFFJeE1URWtKeWZqNE9CQWZIeTgyaUdKUmlZZ0lBQ2RUb2VYbHhlaG9hRzBhdFZLMVhnMEdnMGdJMk5DQ0ZFWGtvd0pzOWU4ZVhOT25EZ0JsQ1ZqZHpwSFIwZkdqUnZIbGkxYk9ITGtDRkEyWXJoZ3dRS2VmUEpKL1AzOVZZN3d6clY1ODJiMGVqMUJRVUYwN2RyVnBCdW9FTGRUY25JeXljbkovUFhYWDV3L2Y1NkJBd2VxRm92QllGQVNNaUdFRUxValpZckM3SldmTjNZbmx5bVdwOVZxK2R2Zi9zYlFvVU94c3JJQ3l1YVIvZlRUVCt6ZXZWdmEzNnRndzRZTmVIbDVNV2pRSURwMDZDQ0ptS2hYWGw1ZWRPalFnY0dEQitQcDZjbkdqUnRWaTZXb3FFaFpGMUVJSVVUdFNESW16SjYzdDdmU3VDSXRMZTJPYk9KUmxidnZ2cHZ4NDhmajdPd01sTjJoM3JObkQ5OS8vLzBkMlgxU0xaczNiOGJmMzU5T25UcXBIWXE0QTNYdTNCa2ZIeCsyYnQycWRpaENDQ0ZxU1pJeFlmYTBXcTFKeTJUalhDbFJ4dHZibTRrVEp4SVlHS2pzUzBsSlllSENoVEpLMWdBdVhyeUlYcStYUkV5b3FrdVhMaFFWRlhIcDBxVUd2N1pHbzhGZ01EVDRkWVVRb2pHUVpFeFloUElMSDBzeVZwR0Rnd05qeG96aG9ZY2VVc3FGWkpTc1ladzllOVlrRVJaQ0xZR0JnY1RFeEtnZGhoQkNpRnFRWkV4WUJKazNkbk1hallZZVBYb3djZUpFazQ2VEtTa3BMRnEwaUQxNzlzZ29XVDFJVGs2VytXSENMSGg3ZTZ0eTQwVkd4b1FRb3U0a0dSTVdvWHd5SmgwVnErZnU3czY0Y2VONCtPR0hzYkd4QWNyV0pOdTllN2VNa3RVRGUzdDdTY2FFV2ZEMjlzYk96azd0TUlRUVF0U0NKR1BDSWpScjFrd3B2OHZNektTd3NGRGxpTXhmMTY1ZCtlYy8vMGxRVUpDeXIvd29tYmc5cmx5NW9uWUlRaWpVK0gyVVJlZUZFS0x1SkJrVEZrR2owY2k4c1Rwd2NYRmh6Smd4REI0OHVNSW8yYmZmZnN1NWMrZFVqbEFJWWVra0dSTkNpTHFUWkV4WURDbFZyTHQ3NzcyWHlaTW5FeHdjck96THlNaGc1Y3FWTEYyNmxOVFVWQldqRTBKWU1sdGJXN1ZERUVJSWl5WEptTEFZNVVmR0pCbXJQV2RuWjBhTkdzV3dZY093dDdkWDlzZkZ4VEYvL253aUlpSW9LQ2hRTVVJaGhDV1NCaDVDQ0ZGMzFtb0hJRVJOeWNqWTdkR3hZMGVDZzRQWnRXc1h4NDRkVTc1RUhUMTZsTk9uVDlPblR4KzZkT21DUnFOUk9WSWhoQkJDaU1aTlJzYUV4ZkR3OEZDYWVPVGs1SkNYbDZkeVJKYkwwZEdSUVlNR01XblNKSlBTUloxT3grYk5tNWsvZno2eHNiRXFSaWlFRUVJSTBmaEpNaVlzaXIrL3YvSllSc2R1blllSEI2TkdqV0xNbURGNGVub3ErOVBTMGxpMmJCbExseTZWcEV3SVVTMkR3U0FqNlVJSVVVZVNqQW1MSW9zLzE0K2dvQ0JlZU9FRkhubmtFWnljbkpUOWNYRnhMRnUyakVXTEZuSDI3RmtWSXhSQ0NDR0VhSHhrenBpd0tPV1RNV2x2ZjN0cE5CbzZkZXBFeDQ0ZDJiZHZId2NPSEZCYVZsKy9mcDNWcTFmajZlbEpyMTY5Nk5peG85d0pGMElJSVlTNFJUSXlKaXlLZEZTc2Z6WTJOdlR0MjVjcFU2YlFzMmRQazdiVnFhbXAvUHJycjh5ZE81Y2pSNDdJK2tKQ0NDbFRGRUtJV3lBalk4S2l1THE2WW1kblIyRmhJZm41K1dSblorUGk0cUoyV0kyU2s1TVQvZnIxSXp3OG5NT0hEeE1WRlVWK2ZqNEFXVmxaYk5xMGlWMjdkaEVXRmtibnpwMXhkM2RYT1dJaGhCQkNDTXNpeVppd09QNysvbHk4ZUJFb0s1K1RaS3grMmRuWkVSNGVUdmZ1M1RseDRnU1JrWkZrWldVQlVGQlF3TUdEQnpsNDhDQkJRVUYwNnRTSjBOQlFyS3lzVkk1YUNORlFiR3hzcEx1dEVFTFVrU1Jqd3VJMGI5NWNTY2F1WGJ0RzI3WnRWWTdvem1CdGJVMlhMbDNvM0xremYvNzVKNUdSa1NRbkp5dlB4OFhGRVJjWHgrYk5tMlcwckFIRXhzYmk1T1NFbDVkWGcxNjNzTENRa3BJU2swWXZONU9abVVsMmRqWmVYbDRtQzQ3ZmJqcWRqaE1uVHFEVmFybnZ2dnVxUFRZdExZM3o1OC9qN096TVhYZmRWVzh4Q1NHRUVOV1JPV1BDNHNqaXorclNhRFIwN05pUmlSTW5NbkxrU0FJQ0FreWVONDZXelpzM2p5VkxsbkRxMUNtWlczYWJyVjY5bWdrVEp2RGxsMS9XK1J3R2d3R2RUcWRzeDhiR01tVElFR2JObW1WeVhGSlNrc24yM3IxN0dUWnNHTjk4ODAyTnI3Vnk1VXJHang5UFRFeE1uZU90aWFWTGwvTHV1Kyt5Zi8vK214NDdmLzU4M24zM1hVNmZQbDJ2TWQwSjlIcTkyaUVJSVlURmtwRXhZWEg4L1B5VXg5SlJVVjBoSVNHRWhJU1FsSlRFaVJNbitQUFBQNVY1WlFEeDhmSEV4OGNURVJGQlNFZ0k3ZHExSXlRa0JCc2JHeFdqdG53OWV2Umc4ZUxGSEQ5K25DMWJ0akJ3NE1CYXZUNG5KNGNaTTJaZ2IyL1BSeDk5aEVhalFhL1hvOVBwS0NvcVVvN2JzMmNQSDMvOE1lUEhqK2VKSjU0QVVCS3E4b3VGMTBWNmVucXRFcnJ5d3NQRDZkKy92OG0rOCtmUHMzYnRXcHljbkhqMjJXZXJmZjJWSzFmWXMyY1B6czdPREJreXBFNHgzR2pUcGswc1diS2sxcTk3NTUxMzZOQ2h3MjJKUVMxeXMwVUlJZXBPa2pGaGNaeWNuR2pTcEFtNXVia1VGaGFTa1pHQm01dWIybUhkMGJ5OXZSazRjQ0Q5Ky9mbi9QbnpuRGh4Z2dzWExpaDN6SXVLaWpoOStqU25UNS9HeXNxS1ZxMWEwYTVkTzlxMGFZT2pvNlBLMFZzZWYzOS9oZzRkeXRxMWEvbisrKy9wMmJNbnpzN09OWDU5a3laTjBHcTFSRVZGc1d6Wk1rYVBIbDNobUt0WHIvTGxsMStpMFdoTXl2aU02ODJGaFlYZDBuc29LQ2dnTWpJU3JWWnIwckd6T3FXbHBSUVhGMWNZamMzTHkrT2pqejZpdExTVS9QeDhSbzBhVmVucjNkemNXTDU4T1lzV0xjSmdNSkNibTh1SUVTT3F2SjZucHlkTGx5NjlhYkw3NktPUDR1dnJTMXBhR3A2ZW5pYnpXRk5UVThuT3pzYlgxeGNIQjRjSys4c252NWFxc0xCUTdSQ0VVRTErZmo1YXJiWkNDYlplcnljL1B4OTdlM3VzcmF2L3VuM2t5QkY4ZlgxTmJqWURaR1JrY09uU0plNjU1eDZzckt3NGMrWU1vYUdoMVo0cklTR0JjK2ZPY2YvOTkxYzVmenM1T1JtRHdZQzN0M2NOM3FHb2I1S01DWXZVdkhsenpwMDdCNVExOFpCa3pEeG90VnJhdG0xTDI3WnR5Yy9QNTlTcFUwUkhSNXVVdXBXV2xuTCsvSG5PbnorUFJxTWhJQ0NBZHUzYTBhNWRPNW8yYmFwaTlKYmxtV2VlNGVEQmd3d2VQQmc3Tzd0YXZWYWowZkRHRzIvd2ozLzhnNTkvL3BtdVhidWFqRmJxZERwbXpKaEJRVUVCVTZaTVVaS3h6TXhNWW1KaThQSHhxWkFRMVZWWVdGaUYwc2lxSER0MmpEZmVlTU5rWDFGUkVlKy8vejdYcjErblk4ZU90R3paa3RPblQrUHI2MXRoenFLam95TWJOMjRrTWpJU0x5OHZ1bmZ2enRXclY4bk56YVZkdTNZVnJtZE1jTXVQWE1YSHg1T1ptVWx3Y0xBeWI2NzhraHVqUm8weUdXMmJPM2N1R3paczRKVlhYcUZUcDA0VjlsczZ2VjVQY1hIeFRiOXNDdEZZdmZ6eXl6UnIxb3hQUC8zVVpIOU1UQXd2di93eTc3NzdMdmZmZjMrVnJ5OHVMdWJUVHorbFRaczJGYzd4NjYrL3NtTEZDcFl1WGNxWk0yZVlPWE1tNzcvL1B1SGg0VldlNy9EaHc4eWJONC91M2J1YjNBQXlLaW9xNHNVWFg4VGIyNXZaczJkTHd5MHpJSDg5aFVVcW40eGR1M2FOOXUzYnF4eVJ1Skdqb3lQZHVuV2pXN2R1cEthbUVoTVRRMHhNakVscHFjRmdVRW9adDI3ZGlydTdPMEZCUVFRRkJkR2lSWXRhamZZMEZxKysraXJwNmVrMU9sYWowUkFSRVVGRVJNUk5qNTA4ZVRKZHVuUlJ0ajA4UEpnMmJSb3BLU20wYTlkT2FZb0RZR3RyUzgrZVBlblNwUXVEQnc5VzloODRjQUNEd1lDbnB5ZGJ0bXlwOGxyOSsvZm44dVhMWEw5K0hmaS91WjEvL3ZrbnVibTVnT25jejdyS3o4L253dzgvSkRvNm1ydnV1b3ZQUHZ1TTlQUjBmdi85ZC9SNlBmLzYxNytVMzZITXpFeXVYNy9PNTU5L2prYWpZZnIwNllTR2h2TGNjOCtSbnA3T3BFbVRxaXdYL1BlLy82MDgvdlRUVDltNWN5ZFRwa3d4dVVPOWR1M2FXMzQvbGlnakl3T05SaU0zeElUWnVuRGhBbnYzN3EzejYxMWNYS29kUWI5VnUzZnZKanM3bTZlZWVzcGtmM0Z4TWIvLy9qdjkrdlhEeTh1TFpzMmFFUllXeHRkZmYwMkhEaDF3ZFhXdDAvVnNiVzBaUG53NGl4Y3Zac1dLRlR6OTlOTzM0MjJJV3lESm1MQkk1WWZ5cjE2OXFtSWtvaVk4UFQzeDlQU2tWNjllNU9mbmMrYk1HV0ppWW9pTmpUV1ovSitlbms1NmVqckhqeDhIb0duVHBrcHlGaFFVZEVkODRVdElTQ0F0TGUyMm43ZjhYTDVkdTNZcHBXWDI5dlpzMmJKRjZZeVptSmpJdG0zYmxHUnB5NVl0aElhR0VoZ1l5SzVkdTRDeXBPclBQLytzOGxwOSsvYmw5OTkvcnpEeTg5TlBQeW1QYjZYNVNQbnpIVDE2bERadDJ2RFJSeDloYTJ1TGo0OFA0OGFOWS9IaXhienp6anQ4L2ZYWFpHVmxNV2JNR0J3ZEhaazllemJSMGRGSzR2WDIyMi96eWl1djhOWmJiL0h0dDk4U0dCaDR5M0hkU2JLenN3RmtaRXlZcllzWEwvTExMNy9VK2ZXK3ZyNk1HREVDblU3SGYvLzczd3JQWjJabVVsaFl5STgvL21peVB6VTFGWUEvL3ZqRDVHWVhRR2hvS04yN2R3Zmd0OTkrbzMzNzl0eDk5OTBteC96eHh4OWtabWJ5NUpOUEFtVTMzMTU1NVJYKzg1Ly8xTHE4T1NjblIvbC9GYUJuejU1czM3NGRYMTlma3h1a2RuWjJlSHA2MXVyYzR0YkpYMDloa1c1czRxSFg2OUZxcFRtb0pYQjBkS1J6NTg1MDd0eVo0dUppenA4L3o5bXpaN2x3NFVLRnVTZFpXVm1jUEhtU2t5ZFBBbVZsWTRHQmdVcHkxaGcvTkg3NjZTY01Cc05OajVzeVpRcXhzYkc4OXRwcjlPN2QrNmJIbHk5bG5EZHZIcG1abVpVZVp4ekJMRy95NU1rWURBYU9IVHVHajQ4UC8vakhQMHllMzdWckYzdjM3cVYvLy81MDc5NGRhMnRyN3IvL2Z1WC8wOGpJU0tLam8zbjAwVWVWZlUyYU5BRWdPanE2eGswMGJtd1U4ZHh6ejJGbFpjWFlzV05ONW11TUhEbVM2OWV2RXg0ZWpsYXJ4YzNOalFFREJyQmh3d1kyYnR4b0VuK2JObTJZTW1VS3FhbXB0NlgwY3VQR2pSdzVja1Radm5UcEVnQkxsaXpoMTE5L3JiRGYwaGxMa0NVWkUrWnE0TUNCVmM3N1RFbEpZZFNvVVR6MjJHUDg4NS8vclBZOHhjWEZiTisrdmNMKzNOeGM4dlB6S3p4WFhGd013S2xUcDVSS0hpT3RWa3YzN3QzNTY2Ky8rT3V2di9qa2swOEErT1NUVCtqVHB3ODllL1prM2JwMWFEUWFYbjMxMVFyWG5EeDVzdks0WmN1V3pKbzFpNTA3ZDZMWDY1VnI3ZHExQ3hzYkcxcTNiczJlUFh2NCtlZWZLNXpueHJMSXUrKysyNlFTUURRTStlc3BMSktkblIzZTN0NGtKU1doMSt0SlNFaTRiWE5ZUk1PeHNiR2hmZnYydEcvZkhvUEJ3TFZyMTVTeXhmajRlSlBXNjFCMmQ4L1lDQVRLZmcrYU5XdW0vRE9XY2hpLzZGdWltcTdEcGRGb2dMS2ZZV1h6QXFyejNudnZLVjhVb096TzhlTEZpeWt0TFNVc0xJeW5ubnBLT1Q5QVFFQ0E4a0h1Nit0YllmN0QwYU5IQWJqdnZ2dVU1OExDd3BRbUh5a3BLVVJIUjNQLy9mY3IrNHgzWTJ1enpsZG1aaVovL2ZXWHNtMXZiOC9aczJmNSs5Ly9YdW54TzNmdVZCNGJFN2xWcTFaVk9WZHJ4WW9WeW1OL2YzL216NTk2STNNdkFBQWdBRWxFUVZSZm83akt1M0xsaXNtU0c4YWY4L256NTAzbVpwVC8rVnV5dUxnNEFGcTFhcVZ5SkVMVUwyZG5aNVl2WDE1aC8vUFBQMS9wbkxFelo4N3c4c3N2OC9MTEwxYzVaK3lISDM0Z0xDeU1ybDI3Y3ZUb1VmNzQ0dy82OU9uREgzLzh3WVVMRnhnNGNLREpOSXo1OCtjVEZoWkd6NTQ5bFgzR2hrSGZmdnN0eGNYRmxKU1VBUENmLy93SGdMRmp4d0psbnhudnYvOStsZSt2c21STk5BeEp4b1RGQ2dnSVVPN0t4c2ZIU3pKbTRUUWFEWDUrZnZqNStkR2pSdytnN0s2N01URzdmUG15U2FrZGxIVnh1M3IxYW9WU1ZXT3lYajVSYTlLa0NVNU9UclZPWEJxampoMDdLby8zN3QzTDBxVkwwV3ExU2pmQytmUG44OUpMTHltSlUyeHNyREpITERFeHNjTDVVbEpTQU9yVW1hdFZxMWJNbURHand2NjllL2R5NnRRcFJvd1lvWnczSVNHQlRaczJtWFJ5TEN3c1JLZlQwYTFidDl1eW9IUkpTUW43OSsrdmNDT2dwaVpObWxScEE0K1pNMmMyeWdZZWx5OWZCcUJGaXhZcVJ5S0VPaHdkSFN2OTIyUHNzRmhWZzR3alI0NFFIUjNOdDk5K0M4QXZ2L3hDaHc0ZHVQZmVlNVhsT1RwMjdHZ3lxcmRvMFNLQ2c0TVpOR2hRaGZNWjU2MnVYNytlZWZQbXNXclZLdVh6YnVuU3BXZzBHbnIxNmxYbCs5aTRjV09qNk81cWlTUVpFeFlyTURCUUtRZTZjdVdLeXRHSSt1RHQ3WTIzdHpkZHUzWUZ5bXJ3cjE2OVNseGNIRmV2WHEyeTBVVmhZYUdTeEZYRzJka1pKeWNuNVo4eFVUTSt0clcxeGNiR3BzSi9HNVBpNG1KKy92bG4vdnZmL3lxbGh4OTk5QkVGQlFWa1pHVHcrdXV2TTJiTUdFYU5Hc1c4ZWZPVVV1RGs1R1JLUzB0TnZtQVlHM1hjempiSkowNmNZTU9HRGZUdDIxYzVyNStmSDg4Ly8zeWx4Ny80NG92NCtQamM4bld6c3JKcXRHaTBnSk1uVDFKVVZJU05qUTFCUVVGcWh5TkVnOURyOWNUR3hpcmJVNlpNQWFnd0w4emEycHJaczJjcnovbjcrNXVVaTIvZXZCbXRWc3ZNbVRNcExTMGxKU1dGYjcvOWxtWExsdFhMdkdGaHZpUVpFeGFyL0VSN1k2bU1hTnlNalVEdXVlY2VvS3dGZTNKeU1pa3BLYVNtcHBLVWxFUktTa3FGRWJRYjVlVGtrSk9UVSt2clcxdGJZMnRyYTVLa1dhS1RKMDh5ZS9ac3JseTVRc3VXTGZuMDAwK1ZPV1RCd2NHTUhUdVc5OTU3ajU5KytvbHo1ODdoN3U1T1lHQWdiZHUyWmR1MmJWeThlSkUyYmRvQVpldUZKU1FrMExScDB3cXQ1R3RDcjlkVFVGQlFZYit4MUthd3NMRFM1NjJ0cmJHeHNhRkpreVk0T3p1ajFXcjUrZWVmYXpUZnJqS1BQZmFZY2g1WFYxZVRUbVd2dnZxcU1tL1I2T1dYWDFZZVQ1czJyVTdYdEdUSGpoMWowNlpOUUZuREZpSHVGSVdGaGJ6d3dndTFmdDEzMzMxSGNIQ3dzdjNnZ3cvaTRlR0JxNnNyNjlhdDQ2R0hIc0xQejQrMWE5ZlNyVnMzb3FLaU9IZnVuRWsxUjBsSkNmSHg4ZXpaczBmWjE2eFpzNXV1UFNiTW15Ump3bUk1T3p2ajR1S2lMSnlhbXByYUtCczZpS3JaMjlzVEdCaFlvUU9lVHFkVEVyT1VsQlRTMHRMSXlja2hOemUzenVWblVQWkJXRkpTWXBMczFYYU5yNXJRNlhRM1RTcU16eGNYRjFlYXJKUm5ZMk9qTkZnNGZQZ3diNzMxRmxBMnNYM3k1TWs0T0RpWU5QUUlDQWhnenB3NXZQZmVlMlJuWnpOejVreVNrNU9Kam81bTI3WnRuRGx6UmtuR0xsNjhpTUZncUhTZHJodEZSVVd4YnQwNmdvT0RlZUNCQndDVXhoNVZlZTIxMXlyZC8vampqek54NGtTVE5jcVdMVnRtMHAyek52cjE2NGV6c3pQT3pzNnNYcjNhNUxtMmJkc3FpZmVsUzVkSVQwOG5ORFJVV1dmTTA5T1R2THc4b094dWQzUjB0UExhQ3hjdUFHVWxTT1dYSUREdXJ3OWZmZldWRWs5OU1SZ01hRFFhUWtORDZkYXRXNzFlUzl6WmREb2RjWEZ4SkNVbGNmbnlaZVh2TzhDQUFRTWEvUGZQenM2Tzc3NzdydHBqTWpJeStPV1hYemgxNmhSYXJaYisvZnRYR0xudjJiTW5QWHYySkRJeWtvS0NBc2FQSDArVEprMFlPWElrZmZ2MkpTb3FpazJiTnJGMTYxYmxOVHFkamdNSERwZzBDZXJkdTNlbHlkaVdMVnVJam82bVU2ZE95dWRGVmxaV2xURWJiNENKaGlmSm1MQm9nWUdCU292dCtQaDRTY1lFVUpha0dUc3VWc2FZbUJVVUZKQ1RrME5lWGg1NWVYbms1dWFTbDVkSFlXRWh4Y1hGRkJVVktmOXR5QStxVWFORzFYams3b3N2dnVDTEw3Nm85cGdKRXlZb1RTNDZkKzVNcjE2OUdEQmdnRElKZk11V0xWeS9mcDIzMzM2YmxpMWJBbVUzT3o3Ly9ITUtDd3R4Y25LaVpjdVdTdE9KSTBlT01IVG9VT0QvbW5lMGJkdTJ3blhUMDlNNWVQQ2c4c1hCbU9RNE9EZ281L0wwOUt6UTBobFExcVRyMHFXTE1rRzl2SkNRa0VyZnE1T1RFK3ZYcjYvMjUxRmVaYU5lTjVvd1lZTHkyTGpPMktSSmsweStBQmxINTgrZE8xZWhjeHBna3FEVnQrN2R1M1A0OE9GNnZZWkdveUUvUDU5TGx5NlJtWmxaNXpXUGhLaEtYRndjMGRIUkZmN2ZLYi9jaVJybHNWcXQxbVNFcTd6OC9IeFdybHpKMnJWcktTb3Fvbi8vL2p6enpETlZycXVZbDVmSG5EbHpHRDE2dFBMOVplellzVXJTTkdYS0ZKTTVZOE9IRDJmSWtDSEtuREtqNHVKaW9xT2pPWHo0c0ZKbVBXL2VQSUtEZzVYMjlYcTluc2NmZjd6YTkxYlozMkpSL3lRWkV4WXRJQ0JBU2NhdVhMbGlNa0ZlaUtvWVIwQnFxM3h5WnZ6dnJheGZVeFZmWDkrYmRvUk1TVW1ocEtRRVYxZlhtellsS1g4dXJWYkxCeDk4b0d6bjVlV3hZTUVDZERvZFAvendnOG5kVzJOSnBsSHIxcTF4ZG5ibTZOR2o1T2ZuNCtqb3lJRURCd0JNRnBRRytPQ0REeXJNdmVyVXFSTi8rOXZmNk42OXU1S3dkTzdjdWRJeXY3bHo1NUtRa01DWU1XTXNvZ1JIcTlWaVkyUER4SWtUR1RCZ2dMTC91KysrSXlJaWdvOCsrc2lrOGNpaVJZdll0R2xUdlN6SlliempYdDhTRXhOWnVuUXBHelpzWU15WU1mVitQWEZueU16TVpPdldyY29TRzBGQlFYVHIxcTNTR3o3bVFxL1hFeEVSd1pJbFM4ak16S1JidDI1TW1EQ2gyblVMRFFZRFgzNzVKUzR1TGd3ZlBwenM3R3lTazVOeGMzT3I5VklSQ1FrSlRKOCtIV3RyYXp3OFBJQ3k1VFNNU2VDdVhidHdjbkxpelRmZnJQSWNTNVlzcWRVMXhlMGp5Wml3YU9VN0tFb1REMUhmak1tSnNUeXR2c3liTisrbXgweWNPSkZMbHk3eHozLytzMVp6ZGhJVEUwMWF0cWVtcHBLVGs0T0xpMHVscmR3REF3TVpQMzQ4OEg5cjQyemJ0bzFkdTNaeDExMTNjZkhpUlR3OVBTdVVLZWJrNUtEUmFBZ0xDNk9rcElRLy8veVRVYU5HS1FsSlJrWUd3RzFmeUx1b3FJaEZpeGJWK0hoajg1RmJOV3pZTUlZTkcxWmh2L0ZMbGEydHJVblMvTkpMTC9IU1N5L2RsbXVyeGNmSGgyN2R1ckZueng0WkhSTzNoVEhCTHl3czVPNjc3K2FCQng0dys5K3JzMmZQOHMwMzMzRGh3Z1dDZzRONTk5MTNhelRDdEd2WEx2YnQyNGVUa3hORGh3NVZPaG5PbURGRFdlNmpwblBHV3Jac3lWdHZ2Y1Y5OTkzSHRtM2JtRGR2bnNuZjFveU1ETHk5dlpXRnBpc1RFQkJRNXpKdmNXc2tHUk1XemN2TEMxdGJXNHFLaXNqSXlGRHUxZ3NoS2xkUVVNQ3hZOGVBc3JXM2lvdUwwV3ExRkJVVktmdWg3SzV0WVdFaDJkblpKcThmTUdBQTI3WnQ0My8vKzUreTV0Zjk5OTl2c2k0WmxKVmFCZ1lHMHF4Wk14WXNXS0NNWUJzWmt5QVBEdy95OC9NcnpPVXpMZ0NlbloxZG9XdW1rNU5UbFhQMWlvdUxUUlpYdnBrYkZ4b1h0Uk1XRnNhZVBYdUlpNHN6K3kvTndyeEZSMGV6WWNNRzdPenMrTWMvL25GYnVxUFdwOExDUWhZdlhzejY5ZXR4ZEhSazh1VEpQUHJvbzlXT2RoODhlSkF0VzdZd2J0dzRXclJvd1lNUFBvaS92eisrdnI3NCt2cmk3ZTJOdTd1N1VxWmUwemxqcjcvK2VyVTM1YzZmUDMvVENnTS9QNythdm5WeG0wa3lKaXlhUnFNaElDQkFhU2tiRnhkbkVTVk5RcWlsWmN1Vy9QYmJid0M4ODg0N1JFVkY4ZFpiYnlrTk5ZeFdyRmpCNHNXTEsweU9Ed3NMSXpBd2tQajRlSzVjdVlKV3ErV3h4eDZyY0ozT25UdFhHNGR4ZlNvL1B6OFdMMTVjNVpwYjc3enpUb1Y5MDZaTk01bEhVVjV0NTR4dDJiS0ZwS1NrU3VlbDFjWUhIM3hRNmJ4QzQvdjg4Y2NmbFhXQXlnc0lDR0RpeEltM2RHMDF1YnE2MHJScFV5NWZ2bXhTaGlsRWJTUW1KckpseXhiczdPd1lNMmFNMlNkaVY2NWM0ZDEzM3lVaElZR2VQWHN5WmNxVUduV1RUVXBLWXQrK2ZRd2RPcFI3N3JtSDZkT25WM3Q4VGVlTVZTYzVPWm1NakF4bHRFMllIMG5HaE1Vcm40eGR1WEpGa2pFaGFtRG56cDFFUlVVUkdocGFJUkZMVEV4azJiSmx1THE2VmlpOTAyZzBQUFBNTTN6eXlTZEFXWHZtdW54eE9uMzZORnF0bHZidDIzUHc0RUdncktOaGRXV0xGeTllNVBqeDQ5V2V0N1MwbERObnp0UTREbU0zVHVQQzRiNit2clVlNGRIcGRCdzZkRWhwU2xLWnMyZlBWcnEvdXU1bWxzTFYxYlZSdkEraERwMU94NnBWcXdBc0loSEx5OHZqdGRkZUl6czdtOWRlZTgxa2p1ak5HTHRBK3Z2N1YzaXVxS2lJQ3hjdWNQSGlSZTYvLy83YkZ1LzI3ZHNCbENWaGhQbVJaRXhZdlBJVFpHWGVtQkExazVhV2hvT0RBMmZPbk9HRkYxN2dpU2VlNElFSEhpQW5KNGUzM25xTHdzSkNYbjMxVmV6dDdTdTh0dnovWjdtNXVVcWI4NXFLajQ4bk1UR1IxcTFibTh5L0d6NTh1Tkl5dnpMcjE2Ky9hVEttMCtsTTFnQ3JyWmRmZnBraFE0YmM5TGpvNkdpMmJ0M0tnUU1IR0RKa0NHdlhycTEwT1lLcUduZ1kxVWNERHlFc1NWUlVGRmxaV2ZXU2lDVWtKQ2lqMDVVeGxtRmZ1M2F0MnNYZWJXeHN1TysrK3dDSWpJd2tMUzJOY2VQRzFTb1JLeW9xSWlvcUNqYzNOenc5UGJsOCtUTEhqeC9uNHNXTFhMaHdnZGpZV1BSNlBXNXVia295bHAyZFRXSmlvbklPZzhGQVhsNmV5VDRBYjI5djVXOXdhV2twVUhianJLU2toRTJiTnRHeVpjdHEvN1lLZFVreUppeWVuNThmV3EwV3ZWN1B0V3ZYS0NrcHFYVW5JaUh1TkgvLys5OFpPSEFnLy92Zi8xaS9majJmZnZvcFAvendBN2EydGx5NWNvV25uMzY2MGprSXUzYnQ0dWVmZndiQXlzcUtnd2NQc25EaFFwUDI3emV6WThjT2dIcFpIOGplM3A0Wk0yYlUrblVyVnF5b010RXpHQXpFeHNaeS9QaHhaWjdjNHNXTGxlZFRVMU1yVFZxaDZnWWVqVW5UcGsyVjF2NUMxRVptWmlaNzl1eXB0emIxa1pHUmZQLzk5emM5TGlvcWlxaW9xQ3FmZDNaMlZzcU1mWDE5QVpTNVhDNHVMbWkxV3BNYlVucTlYdmxYVUZCQWFtb3FCdzhlSkRrNW1iRmp4d0p3Nk5BaEZpMWFSRUJBQUczYnR1VnZmL3NiN2RxMW8xV3JWc3BhbHQ5Ly8zMkYrSC85OWRjSzgySTNiTmpBLy83M1B3d0dBenQzN3NUT3pnNDdPenVXTFZ0R1ltTGlIYmt3dlNXUmI2ekM0bGxiVytQajQ4TzFhOWNBdUhyMUtpMWF0RkE1S2lGcXI3aTQrS2FMUFJzWmp5c3BLVkc2Y04yTXRiVzF5VWlNaTRzTHp6MzNITU9IRCtlTk45N2cwcVZMeW5NYWpZYnM3R3lUdVZUNzl1M2owMDgvQmNyS2lWcTJiTW1ISDM3STZ0V3JLUzB0WmVMRWlaV085SlIvVHpxZGpvMGJONkxWYWhrOGVIQ040cTROS3l1ck9pMXhzV1hMbGtyM1g3cDBTU2xKS3MvZjM1OGVQWHJRczJkUDJyZHZYNmRZR3d0WFY5ZWJydFVtUkdXTUNkQ05wZEszeThDQkF5c3N1MUVYVmxaV3l1TU9IVHJ3NXB0dnNuYnRXbGF1WEhuVEprQldWbGE0dUxnUUdCakltREZqbERsZ1E0WU00ZEZISDYzeVJnN0F1SEhqYXJSTWhaMmRIUWNQSHVUY3VYTTBhZEtFNTU5L0hvMUd3NFVMRndnTkRhVi8vLzQxZktkQ0RaS01pVVloTURCUVNjYmk0K01sR1JNV2FmVG8wYVNscGRYcU5iTm16V0xXckZrMU9uYnk1TWttYzhDS2k0djU0NDgvV0xWcUZYRnhjVGc1T2RHalJ3OTI3OTdOc21YTFdMMTZOVk9tVEtGLy8vNnNYNytlK2ZQbm85ZnJlZXl4eHhnOWVqUUFreVpONGovLytROXIxNjdseXBVcnZQNzY2N2k2dXBLUmthR01DaG5uU3prNE9MQjgrWEt5czdQcDA2ZFBoVVhhcDB5WlVtMjVvN0g4cGpvR2c2Rk84NWVxbXU4VkVCQkFhV21wTXIvTm1JQVo1M3prNStlVG5KeGM1WGtMQ2dxQXN0YlNONVlXR1ZsWldkR3NXYk5heHl5RXBZdU9qc2JiMjd2ZUZtOTJjWEc1NWVZOGxlblhyeC85K3ZXN3BYTlVOMUxldEdsVHRtM2JWcXZ6elpzM3IwTEorUHZ2djA5R1JvYVVRNXM1U2NaRW94QVFFS0EwQVpCNVk4SlN0V2pSZ3FaTm05YmIrVjFkWGNuT3p1YjQ4ZU5FUlVVUkdSbEpYbDRlV3EyVy92MzdNMzc4ZUR3OFBCZzdkaXcvL3ZnalVWRlJ0R25UaHM4Ly8xeVpCRDVreUJBbVRacWtuUE94eHg2am9LQ0FIMy84a2NPSEQvUGNjOC94OWRkZkV4RVJZZEk5ME1uSmlZS0NBbGF0V29XOXZUM1BQZmRjaGZqQ3dzS3FYZXc2SVNHQkN4Y3VWUHNlOC9QemVmenh4MnY3bzZtU2pZME5IMzc0SVMxYXRLajBTOTNXclZ0cnRDN2NaNTk5VnVWelhsNWVMRisrL0piaUZNTFN4TVRFVUZoWVdDL2x5bmVxRzI5bWFiVmFaUkZvWWI0a0dST05RdmttSGxldlhxMTFRd0VoekVGMVg5aHZsME9IRGpGejVrd0FtalJwb2l4V1hINk5HUjhmSDZaUG4wNU9UZzdIang5bisvYnQyTmpZOE9LTEx6Sm8wS0FLNXh3MWFoVEJ3Y0Y4K3VtbkJBVUZFUkFRUUhCd01PN3U3dWoxZXJ5OHZCZzNiaHlob2FHRWhvYnk4TU1QSy9NdXludnV1ZWR1MnNEalpzbVlqWTBOUTRjT3JlbVBRM0hvMENIaTQrTXJmYTY2QlZ5RGdvSnV1UVNvUGhOd0ljelY1Y3VYc2JPemt5VVJ4QjFQWTZqcEJBVWh6TnkzMzM1TFJrWUdBQk1tVE1EYjIxdmxpTVNkWU5hc1dieisrdXRxaDFFclM1WXNvVzNidG5UdTNCa2JHNXViSHI5Ky9YcENRME5wMjdadHRjY2xKQ1NnMVdvclRiU01DZ29LNnEyUmhWNnZCKzdzRG9WcS9EN3UzcjJiUFh2MjhPNjc3emJvZFlWbCsvNzc3N0czdDJmTW1ERnFoeUtFcW1Sa1REUWFnWUdCU2pJV0h4OHZ5WmdRVlRCMjg2cXBHOWNhcTByNTBiV3ExR2RId1RzNUNWTlRZbUtpL0wwVnRaYVVsSFJiMTlNU3dsTEpKNWRvTkFJQ0FwVEhNbTlNQ0NFYVJtRmhZYlVkNFlTNGtYRXBCR20ySllRa1k2SVJrV1JNQ0NHRU1IL0d6cUl5b2lxRUpHT2lFZkgwOUZSS29MS3pzOG5KeVZFNUlpR0VFRUxjU0tmVEFjaUlxaEJJTWlZYW1mS2pZOFl5Q0NHRUVFS1lENTFPaDUyZG5kcGhDR0VXSkJrVGpZb2tZMElJSVlSNVMwcEt3c2ZIUiswd2hEQUxrb3lKUmlVb0tFaDVIQnNicTJJa1FnZ2hoQkJDVkUrU01kR29ORy9lWEZrM0tTTWpnOHpNVEpVakVrSUlJY1NOcEV4UmlES1NqSWxHUmFQUjBLcFZLMlg3OHVYTEtrWWpoQkJDaUJzbEppWkttYUlRLzU4a1k2TFJhZG15cGZKWVNoV0ZFRUlJODFKWVdLaDJDRUtZRFVuR1JLTWp5WmhvU09XYnhnaWhOalYrSHhNVEUyVzlLQ0dFcUNOSnhrU2o0K25waVpPVEV3QjVlWGtrSnllckhKRm96SFE2bmZ5T0NiT1FsSlNreW9pRGo0OFBTVWxKRFg1ZElZUm9EQ1FaRTQxUytYbGpNam9tNnBPWGw1Y2tZOElzSkNVbHlRaVZFRUpZR0VuR1JLTWt5WmhvS0tHaG9kSW9ScGlGeTVjdkV4b2FxbllZUWdnaGFrR1NNZEVvM2RoUjBXQXdxQmlOYU14YXRXcUZqWTBOUjQ4ZVZUc1VjUWM3ZlBnd0RnNE90R2pSUXUxUWhCQkMxSUlrWTZKUmF0S2tDUjRlSGdBVUZ4ZVRrSkNnY2tTaU1SczRjQ0RYcjEvbnlKRWphb2NpN2tDSERoMGlPVG1aL3YzN3F4MktFRUtJV3BKa1REUmEwbFZSTktUQmd3ZVRucDdPeG8wYk9YbnlwRFEwRVBVcUtTbUpreWRQc21IREJyS3lzbmpra1VmVURra0lJVVFkV0tzZGdCRDFwV1hMbHNwSVJXeHNMTDE3OTFZNUl0SFlEUmd3Z0V1WExoRVRFOE94WThld3M3UGp5cFVyYW9jbEdwbkF3RUIwT2gzZTN0N2NmZmZkcXBjbTJ0blprWldWcFdvTVFnaGhxU1FaRTQxVytYbGo4Zkh4bEpTVVlHMHR2L0tpZnJWcTFjcmtkMCtJeHM3SHg0ZHo1ODZwSFlZUVFsZ2tLVk1ValphdHJTM05temNId0dBd0VCOGZyM0pFUWdnaGhCQkMvQjlKeGtTakp2UEdoQkNpZnJtNnVnS1FtSmlvY2lUQ1VuaDdlOHZ2aXhEL255UmpvbEdUWkV3SUllcVhNUmtyTEN4VU9SSmhLZXp0N2VYM1JZai9UNUl4MGFnRkJBUmdaV1VGd1BYcjF5a29LRkE1SWlHRWFGeTh2YjBCR1JrVFFvaTZrR1JNTkdyVzF0WUVCQVFvMjVjdlgxWXhHaUdFYUh6czdlMnhzN09UWkV3SUllcEFrakhSNkVtcG9oQkMxSytnb0NEaTR1TFVEa01JSVN5T0pHT2kwWk5rVEFnaDZsZUxGaTNJeXNvaU16TlQ3VkNFRU1LaVNESW1HcjNtelp0alkyTURRSHA2T3JtNXVTcEhKSVFRalV2YnRtMEJpSTZPVmprU0lZU3dMSktNaVVaUG85R1lMTUo3OGVKRkZhTVJRb2oveDk2ZGgwVlo3djhEZjgrd2pTQ3JoSmdJcEN5S0pPNm9rYmhFbU9XU3BuWk1VZnVaV3AzTXNyVE5qdFpwUHkxNk9tbG1saGl1U1lwS2d1bFhRaEhjRVdVWElVRUJRWWQ5Wm9DWjN4OGNudU00N0F3OEE3eGYxK1VWenpMUDg0SEdtamYzL1h6dXpzZkd4Z1l1TGk2SWk0dURRcUVRdXh3aW9nNkRZWXk2QkU1VkpDSnFXejQrUGxBcWxZaUxpeE83bEJZckx5K3ZNMHlxMVdxVWxwYWlxcXBLTC9lcHFxcENXVmxabytlZFBIa1N4NDRkMDhzOXFXMjA1WHNtTlRVVmxaV1ZyU2xQTHhJU0V1cjhIc3ZLeWhBWkdTbENSWjBMd3hoMUNXNXVic0xYSEJrakl0SS9IeDhmV0Z0YmQraXBpc3VYTDhlNmRldDA5cWVrcE9EcHA1OUdURXhNdmEvVmFEUmF2K3g3NjYyMzhNOS8vbFBZUG52MkxLcXJxd0VBbHk1ZHd2VHAwNUdZbU5oZ1BVZVBIc1hCZ3dlRjdiS3lNaFFWRlRYcEQ5ZnhhaCt0ZWM4MEpEMDlIUysvL0RKQ1EwT2I5YnJpNHVJbXYwZnUvMU5YNExwMTZ4WmVmLzExUkVkSDZ4eExTa3JDRjE5OGdYUG56b2xTVzJkaExIWUJSTzNCMXRZV2RuWjJ1SFBuRHNyTHk1R1RrNFBldlh1TFhSWVJVYWNTR0JpSVBYdjJJQzR1RHI2K3ZucS9mbnA2ZXAwZkNwdkt5c29LTTJmTzFHTkYveE1lSG83Ly9PYy8rT2FiYitEaDRRRzFXaTJFcitqb2FIend3UWQ0KysyM01XSENCS1NtcGtJbWs4SER3Nk5aOTNqLy9mZHgrZkxsSnAyN2NPRkNQUGZjYzgzK1Bqb2JRMzdQQUVCMWRiWHdQcm1YczdNelJvMGFoVjkrK1FYanhvMkRyYTF0bmE4M05UWFYybjcyMldkYlBKcjJ6RFBQWU9uU3BWcjd6cHc1QXlNakkvVHQyeGRuejU3VmVZMkRnd04rK3VrbmFEUWFuV1BHeHNZWU1tUkltOVhXV1RDTVVaZmg0ZUdCMk5oWUFFQmFXaHJER0JHUm5ubDZlc0xEd3dPUmtaR1F5V1R3OGZIUjYvV3ZYYnVHSFR0MnRQajF2WHIxd3N5Wk02RlFLTEJ6NTA2ZDQzSzVIRXFsRWovOTlKUFcvb0tDQWdEQS8vM2YvK25Ncmhnd1lBQkdqUnFGU1pNbTRjaVJJMWk3ZGkyMmJOa2lITS9KeWNHLy92VXZCQVlHWXNLRUNRQnFHcDBNR2pRSXhzYk4veGcyYXRRb0xGeTRzTUZ6M25ycnJXWmZ0ejFsWldWaDVNaVI3WEl2UTM3UEFNQy8vLzF2SEQ1OHVNRWE1czJiVisreDNidDN3ODdPVG12ZmlCRWpFQkFRb0xXdnJLd002OWV2UjBCQUFFYU1HS0Z6bmM4Kys2ek82NTg2ZFFwRGh3NUZZbUlpZnZ6eHh6clBLU3NydzBjZmZhU3ozOExDQWlFaElXMVdXMmZCTUVaZGhydTd1MVlZR3pkdW5NZ1ZFUkYxUHRPbVRVTndjRERDd3NJQVFLK0JMREF3RUlHQmdYVWV1MzM3TnViT25ZdW5uMzRhTDczMFVvUFhxYXlzeEI5Ly9LR3p2N1MwRk9YbDVUckhhbitibjVDUWdOVFVWSzFqVXFrVW8wYU5ncEdSRWQ1NTV4MGtKeWZEM054Y09HNWhZWUZKa3laaDhlTEZBR28rZU1iSHg4UGIyMXZuZ3lvQWpCOC9IdWZQbndjQTVPYm1vcUtpQWdjUEhrVFBuajBCQUphV2x1alhyMStEMzUrUmtWR0R4OFZVTzkxTUpwTzF5LzBNK1QxVHExdTNibGk5ZW5XVHZwOWFGeTVjRVA2TzNjL0p5UW5qeDQvWDJuZm56aDJzWDc4ZWJtNXVPc2NBNElzdnZ0RFpsNStmajB1WEx1R2RkOTdCdUhIak1HWEtsR2JWMkphMWRTWU1ZOVJsdUxpNHdNVEVCSldWbGNqTnpVVnhjVEdzckt6RUxvdUlxRk9SeVdTWU9uVXE5dXpaZzdDd01DZ1VpamFac3RnYWxwYVdkUWFoeFlzWDQ0RUhIc0FubjN5aXRUOHBLUW5MbHkvSDh1WExNWGJzV0ozWDNiMTdGNTkvL3Jtd0hSa1ppZlQwZEJnWkdRbS8xWC8vL2ZjeGYvNThaR1JrUUsxV282U2tCSC8rK1NlQW1nK2pSVVZGZU9paGgrRGg0WUVOR3pab1hYL0RoZzNDejdDZ29FRDR4V0o5VkNwVkUzNEs0cWhkSE56VjFWWGtTcHBIMysrWmV4a2JHK09SUng1cFZqMUZSVVhOT3I4bElpTWpvZEZvTUdiTUdHSGZpeSsraU96czdBWmZaMlZsVmVmUGl1ckdNRVpkaGtRaWdadWJHNUtTa2dEVXpDTWZPblNveUZVUkVYVStqbzZPV0xKa0NZS0RneEVaR1ltNHVEajQrL3ZyZmRxaXZwbWJtOWM1WWlPVlNpR1R5ZW9kY1RJMk50WWFyVXBLU2tKSlNRbWNuSnkwOXB1Ym0rTzMzMzZEczdNenZ2LytlMkgvTjk5OGd6Tm56Z2o3amg0OUNnRDR4ei8rZ2FLaUluenp6VGNBZ0pVclZ5SStQbDc0LzFoOURMblpRWEp5TXN6TXpPRGk0aUoyS1hyUjB2ZE1XeW92TDBkdWJxN1d2dHJ3Vmx4Y3JITU1nTTR6WDBxbEVnY09IQUNnL1Z5YVFxRkFRRUFBSmsyYVZPZTlvNk9qRzV4MnFZL2FPaHVHTWVwUzNOM2RoZitKcGFhbU1vd1JFYlVSbVV5R0pVdVdJQ29xQ25GeGNRZ0xDME5VVkJUOC9mMkZkY25FcGxhcnRUb2d2dnJxcXdCMHUrNGFHeHNMZ2VqYXRXdHdjbktDbVptWmNOelMwbEtZaHZqNzc3OGpORFFVNXVibWtFcWx5TXpNeE91dnZ3NDdPenRFUmtiaXI3Lytnb1dGaGRiMUN3b0toR21JalprNGNTSldyVnFsdFcvVnFsVjQ2cW1uaEJHWVE0Y09OVHFWVVF6eDhmRzRmUGx5b3lORmhreGY3NWw3bFpTVVlNYU1HYzJxbzZGR0dCRVJFWWlJaUtqeldFaElTSk5Hclg3Ly9YZkk1Zkk2anhrWkdjSEV4S1RlWXczUlIyMmREY01ZZFNudTd1N0MxeGtaR2FpdXJqYm91ZlZFUkIxZDdZaFlmSHc4NHVQamRaNXpjWEZ4RVpwOWVIcDZ0bXR0U3FVU3k1WXRhL2JyTm0zYXBCTjJTa3BLOFAzMzMrUG8wYU40NDQwM2NQVG9VU2lWU2hRVUZHRHAwcVZZczJZTmR1ellJWFQybGN2bHNMR3hBUUJrWjJmRHk4dXJ4ZDlIYW1vcTd0eTVJMncvOWRSVHpYcDljSEF3aW91TFczei9wbEFvRktpb3FFRDM3dDFSWFYwdFRORnNEUmNYbDNZUDlmcDh6OVNTeVdSWXRHaFJzNjUzOWVyVmV0ZWc4L2YzMTNtK3E2U2tCT3ZXcmNQVXFWUHJETVAzUHJOV1ZsYUdrSkFRV0ZsWjFmbStDQXNMcTNmMHE3cTZXdWVYRGZxc3JUTmlHS011eGR6Y0hMMTc5MFpPVGc2cXE2dHgvZnAxclRYSWlJaEkvMnhzYk9Edjd3OS9mMy9rNXVZaUt5c0x1Ym01d3ZRa3VWeU8zTnpjZGc5alptWm0yTFJwVTRQbjNMMTdGenQyN0VCQ1FnS2tVaWtDQWdMZzZPaW9kYzZsUzVmdzBVY2ZRU0tSNE9PUFA4YXdZY053OU9oUjJOblpZZlhxMWZqMDAwL3h6My8rRTB1V0xJR2pveU5lZSswMUpDVWxZZlRvMGNKeUs5T25UNi8zL2hzMmJJQ0ZoUVhVYWpXT0hUdW0wNnBkb1ZEZysrKy8xK2wyOStpamorcU1vdFhsNXMyYjdiYTRjR2xwS1U2ZE9xV1hhejMrK09QdEhzYjA5WjZwVlZWVkJRc0xpMlkzeHhnN2RpeG16SmdCYTJ0cnJmM1YxZFhvMWF1WHpwVGcyckRldTNmdk9xY0xTNlgvVzNwNHg0NGRLQ3NydytMRmk3Rng0MGF0ODFhc1dBRjdlL3Q2TzFMbjUrZmpyNy8rcXZPWVBtcnJqQmpHcU10eGQ3dmZQQUlBQUNBQVNVUkJWSGRIVGs0T2dKcXVpZ3hqUkVUdHg5SFJzZDRQcHUxTktwWFdPMXBSWGw2TzNidDNJelEwRkNxVkNnRUJBWmczYng0ZWZQQkJuWE9kbkp6ZzYrdUxKVXVXd01yS0NudjI3TUhERHorTUlVT0dRQ2FUNGYzMzM4Zk5temZoNU9RRUFIamdnUWR3NGNJRmpCNDlXbGdrdTMvLy9nQnFSZ2xPbno2TnVMZzRYTGh3QVFxRkFrVkZSUWdLQ2tKRlJRV0dEQm1pMHgzd3l5Ky94TGh4NHpCczJEQ3QvVTJkK3RnZXJmQVZDZ1VpSWlKdytmSmx6SjQ5dTkyRHQ3N282ejFUcTdLeXN0N3BpdzJ4dHJiV0NXSnF0UnBxdGJyZUtZUk5KWkZJTUhmdVhLMjZuMzMyV1pTVmxUWDdXaHMzYm9TVGs1UGVhdXVNR01hb3kzRjNkOGVKRXljQUFDa3BLWGppaVNkRXJvaUlpQXlGV3ExR2VIZzR0bTNiQnJsY0xvUXNaMmZuZWwvVHJWczN6Snc1RTRXRmhiaHc0UUorK09FSHpKOC9IeFlXRnNMelJmZCs0QjQyYkJpaW82UHg0b3N2NHRTcFU3Q3hzUkVXZ0Q1Ly9qeSsrT0lMbUppWXdOVFVGUDM2OWNPR0RSdGdhbXFLL2Z2M1kvVG8wVHJ0dnh0cUMyNG9aRElacGsyYmhxeXNMRVJFUkhUWU1GYVhscnhuYXBXV2xncWRuWk9UazRWdWswM1JyVnMzcldsOUZSVVZBR29hWWR6L0RGdnRkTU9DZ2dLZFk0QjJrNHlubjM0YU5qWTJXb3M4S3hRS1BQSEVFMW90K1J0eTgrWk5yRisvSG1xMVdxKzFkVVlNWTlUbE9EbzZ3dExTRWlVbEpTZ3BLVUYrZmo0Y0hCekVMb3VJaUVTV25KeU05ZXZYSXowOUhmMzY5Y09hTldzd2FOQ2dSbDkzL3Z4NWZQamhoMXI3dG0vZmp1M2J0d3ZiZmZ2MkZib2xqaDgvSGtlT0hFRjRlRGlpb3FJUUVCQWdUTVZ5YzNQREcyKzhBVDgvUDN6KytlY29LaW9TdXRrVkZSWEIxdFlXWldWbFdoOVFOUm9OVkNvVlNrdExoWDFtWm1ZR09Rcmg3KytQc0xBd3JXZm1PcktXdm1kcTNiNTlXNWp5ZC96NGNmejIyMjlOV29OTnBWTEIzdDVlSzR6VlR2czljT0NBMEFueGZudjM3c1hldlhzYnZIYVBIajNxM04rblQ1OG1OejY3ZjlST1g3VjFSZ3hqMUNXNXU3dmp3b1VMQUdvZWZHWVlJeUxxdXBSS0pYNzg4VWZzMzc4ZjV1Ym1lUG5sbHpGMTZ0UUduMVdKalkxRlJFUUVGaTVjaU5HalIyUDM3dDBJQ3d2RDd0Mjc4ZFZYWHdsVEJGVXFGVmFzV0tIVm9HUHc0TUZ3Y25MQ3YvLzliNmpWYXEzbmhaeWNuSVRwalBmS3o4OUhlWGs1ZXZmdWpTVkxsaUEvUDEvcitBOC8vSUFmZnZoQjJIN2pqVGZxWGV4WVRMWFBlR1ZsWlhYb01OYmE5NHlMaXdzMEdnMXUzYnFsdFE2ZnBhVWxRa05ERzczL2wxOStLWHlPcVZYN25uanBwWmQwQW1GeGNURldyVnFGV2JObVllTEVpVHJYKy92Zi85N2cvV3BEMHVUSmt4dXREYWhacnVIdzRjUENMd1Rhc3JhT2ptR011cVI3dzFoYVdocjgvUHhFcm9pSWlNUnc0OFlOckZtekJqazVPUmd6Wmd4ZWZmVlYyTm5aTmZxNnZMdzhuRHg1RXRPbVRZT0xpd3VxcXFxd2I5OCt1THE2b2tlUEhzSTFObTdjaUpLU0VqejMzSFBDYTZWU0taNTY2aWxzMnJRSmd3Y1B4a01QUGRUby9USXlNZ0JBbU00NGRlclVlajhZdDZUYlgzdXBEV0QxdFUzdkNQVDFucmx4NHdZVUNvWGVwbXltcHFZQ0FJWU1HYUt6cUhadGt3eDdlL3M2bjNtVFNDUU5YdHZFeEFRYWpVWm5jZXZhVG9oTGxpd1IzcHRBelM4VjdsMmZyQzFyNitnWXhxaExldWloaDJCa1pJVHE2bXBrWjJkRHFWUzI2QUZhSWlMcXVNckt5dkRtbTIraXVMZ1liNzc1Smg1Ly9QRW12ell2THc4QXRKcHlyRjY5R3IvODhndm16NStQOGVQSG8wZVBIZ2dORGNXNzc3NExlM3Q3NGJXM2J0M0NybDI3QUFDWEwxOUdURXdNeG93WjArRDlZbUppNE9ycUNrdExTd0NBbloyZFFhNGwxaFE5ZS9hc2MzSGZqa0NmNzVrTEZ5NUFLcFhxYlRIMG1KZ1lXRmhZb0UrZlBucTUzdjBrRWttOW5SRDc5ZXZYNFBmUjFyVjFaQXhqMUNXWm1KakExZFZWZUZBMEpTV2xXWE84aVlpb2ZlWGs1Q0F6TTdQZTQ3Vk5BRzdldk5sZzYzUVRFeE9NSERrU1FNMEh4TUxDUWl4Y3VMQlpINnBWS2hYaTR1SmdhMnNyaEN5SlJBSS9Qejg4OHNnaitPMjMzNFNXNFBiMjlscWpKbks1SEcrLy9UYkt5c3J3MWx0dllldldyZmpvbzQvd3dRY2Y2SFJEVkNxVmtFZ2tVS2xVT0hueUpHYlBudDNrR2cyWlRDYURVcWxzOC9zWStudm0yTEZqR0Rac21CQ3dXeU03T3h1SmlZa1lPM1pzczlkUFZhdlZxSzZ1YnRFSVZHMWpqb1plSzFadEhRWERHSFZaN3U3dVFoaExTMHRqR0NNaU1tQXhNVEhZdkhsem8rZkZ4Y1VoTGk2dTN1UDNQcFBUcTFjdkFFQmtaQ1FBd01yS0NsS3BWT3VEWDIxTGJyVmFqWXFLQ2hRVUZDQTJOaGI1K2ZsWXNHQ0JjSjVHbzBGYVdob09IVHFFeU1oSU9EZzRZTnEwYVFnUEQ4ZktsU3V4WU1FQ2pCZ3hBdXZXclVOaFlTSFdyRmtEUHo4L3VMdTc0OVZYWDhYYmI3K05aNTk5Rm9HQmdkaTNieCtVU2lYaTQrUGg1K2VIM2J0M1E2bFVJaUFnUUxqZnRtM2JFQndjM0x3ZlloZGp5TytaQ3hjdUlEazVHWjk5OXBuV3ZVcEtTcHIwWEZaMWRiWFdhT3VtVFp1ZzBXanFYYS91ZnIvKytxdlFIQ1lqSXdOcXRWcnJlZzA1YytZTWpodzVBcGxNaHZUMGRBRC8rN25VcFQxcjY0Z1l4cWpMOHZUMHhKRWpSd0FBMTY1ZGcwYWo2ZFMvZVNFaTZzZ0NBd014ZlBqd1ZsL24zdC9NZTN0NzQ2MjMza0pvYUtnUWVCcDdyWldWRlp5ZG5SRVVGQ1EweUlpT2pzYS8vLzF2M0wxN0Z6MTY5TUNpUllzd2JkbzB5R1F5ekp3NUUrSGg0YkMxdGNWcnI3MEdVMU5UckZ1M1RtZ1I3dXpzaksrLy9ocHIxNjdGN3QyN01YejRjRVJGUlFHbythWGh2SG56OE1zdnYrRFpaNS9WNm5MMytPT1BhNFd6ZTczeHhodXQraGwxRm9iOG5rbElTTUNqano2cTA1MndXN2R1ZU8yMTF4cXQ2ZkRodzdoMTZ4YUEvM1hUSERWcUZMeTl2ZXM4WHlxVndzTENRbWlvY2YzNmRTRlFTaVFTREJ3NHNONzMwLzE2OU9pQnUzZnZRcTFXdzg3T0RqTm56cXgzN2NEMnJxMGprbWc2ZS9OK29nWnMyclFKdDIvZkJnQUVCUVVKWFo2SWlJaWFLajgvSHlFaElSZ3paZ3hHakJoUlowZTlxcW9xYk55NEVUTm16QkJhbWQrcnJLd001ODZkZzcrL3Y4NHhqVWFEcXFvcWcyeFYzeEsxSTNwQlFVRWlWeUl1dFZyZFlQZkY1aWd0TFlWS3BXcFNJNUY3NzE5ZFhRMnBWTnJzNllPZHBUWkR3REJHWGRxeFk4Y1FFeE1EQUJnMWFsU24vczBMRVJHUklXQVlJL29mL2NSeG9nN0szZDFkK0RvdExVM0VTb2lJaUlpb3EyRVlveTdOMmRsWmFHbGZXRmlJdTNmdmlsd1JFUkVSRVhVVkRHUFU1ZDA3T3BhY25DeGlKVVJFUkVUVWxUQ01VWmZYdjM5LzRldkV4RVFSS3lFaUlpS2lyb1JoakxvOGQzZDNHQnZYclBKdzgrWk5GQlVWaVZ3UkVSRVJFWFVGREdQVTVSa2JHOFBEdzBQWTV1Z1lFUkZSMjhuTnplVlNNa1QveFRCR0JNREx5MHY0bW1HTWlJaW83VFMyVURKUlY4SXdSZ1JPVlNRaUlpS2k5c2N3UmdST1ZTUWlJaUtpOXNjd1J2UmZuS3BJUkVSRVJPMkpZWXpvdnpoVmtZaUlpSWphRThNWTBYOXhxaUlSRVJFUnRTZUdNYUo3Y0tvaUVSRVJFYlVYaGpHaWUzQ3FJaEVSRVJHMUY0WXhvbnR3cWlJUkVSRVJ0UmVHTWFMN2NLb2lFUkVSRWJVSGhqR2krM0NxSWhFUkVSRzFCNFl4b3Z0d3FpSVJFVkhiNmRtekorUnl1ZGhsRUJrRWhqR2lPZ3djT0ZENG1tR01pSWhJZjJReUdXZWRFUDBYd3hoUkhkemMzRGhWa1lpSWlJamFGTU1ZVVIyTWpZM2g2ZWtwYkhOMGpJaUlTRCtzcmEwNVRaSG92eGpHaU9yQnJvcEVSRVQ2WjJOand4a25SUC9GTUVaVUQzWlZKQ0lpSXFLMnhEQkdWQThqSXlPdHFZb0pDUWtpVmtORVJOUTV1THE2QWdDeXNySkVyb1JJZkF4alJBMTQrT0dIaGE4dlhyd29ZaVZFUkVTZGc3VzFOUUFnTnpkWDVFcUl4TWN3UnRRQU56YzNtSnViQXdEa2NqbHUzTGdoY2tWRVJFUWRtNDJORGF5dHJSbkdpTUF3UnRRZ2lVUUNIeDhmWWZ2U3BVc2lWa05FUk5RNTlPelprOU1VaWNBd1J0U293WU1IQzE5ZnZYb1ZWVlZWSWxaRFJFVFU4Ym02dXFLb3FJaUJqTG84aGpHaVJ0amIyK1BCQng4RUFGUldWckxOUFJFUlVTdlZ6anJoakJQcTZoakdpSnJnM3RFeC9vK0RpSWlvZFdReUdUdzhQSEQ1OHVVT3ZRQjBlWGs1RkFxRnpuNjFXbzNTMHRKV3phWkpTa3BDWVdGaGE4cWpEb0JoaktnSkJnNGNDQ01qSXdBMXJYaExTa3BFcm9pSWlLaGpHelZxRkFBZ0tpcEs1RXBhYnZueTVWaTNicDNPL3BTVUZEejk5Tk9JaVlscDhiWGZmdnR0UkVkSE4rczFHbzBHVlZWVlVDcVZLQzh2UjBsSkNRb0xDNUdibTRzYk4yN2cyclZyU0V4TXhNV0xGM0g2OUdrY08zWU1CdzhlUkVSRVJJdnJwTll4RnJzQW9vNUFKcE9oZi8vK3VIcjFLb0NhTnZkang0NFZ1U29pSXFLT3k4WEZCUzR1THJoOCtUSUNBd01oazhuMGZvLzA5UFJtQjVwN1dWbFpZZWJNbVhxc3FFWjFkVFd1WGJ2VzZEbjUrZmxJVFUydDl4eExTMHYwNnRVTEFMQnk1VXBjdm55NXlUV1ltWmxCSnBPaFc3ZHVzTGUzUjJCZ1lKTmZTL29qMFdnMEdyR0xJT29JTWpJeUVCSVNBcUNtTGU4cnI3d2lja1ZFUkVRZG0xd3V4K2JObTJGalk0T2dvQ0M5QjdLSWlBajg2MS8vYXZIcmUvWHFoZURnWUNnVUN1emN1VlBuK09IRGg5R3RXemRNbURCQmEzOUJRUUVpSXlQaDUrY0haMmRucldNREJnekFnQUVEOE13eno3UzRybHArZm43NHh6LytBYUFtZUJZV0ZzTEV4QVFtSmlZd05qWVcvbm44K0hFY09IQUEyN2R2aDVtWkdjek16RnA5YjlJUGpvd1JOVkhmdm4zUnZYdDNsSmFXUWk2WEl5c3JDeTR1TG1LWFJVUkUxR0haMk5nZ01EQVFZV0ZoQ0E0TzFuc2dDd3dNckhmRTUvYnQyNWc3ZHk2ZWZ2cHB2UFRTU3cxZXA3S3lFbi84OFlmTy90TFNVcFNYbCtzY3E2eXNCQUFrSkNUb2pHeEpwVkw0K3ZyaTExOS8xYmxlVVZFUnZ2enlTMVJVVkNBbkp3Zk96czY0ZWZNbUZpOWVYT2VNSEJNVEV3REFuMy8rS2V4VEtwVTY1eFVXRnFLNnVyclI1OTU3OSs2TmZ2MzZOWGdPNlJmREdGRXpEQjQ4R0NkUG5nUlEwOGlEWVl5SWlLaDFmSHg4a0ptWmljdVhMN2RKSU5NSFMwdExZWGJNdlJZdlhvd0hIbmdBbjN6eWlkYitwS1FrTEYrK0hNdVhMNi8zc1FacmEydmhhN1ZhamZEd2NHemJ0ZzJEQmczQ3lwVXJNWGZ1WEFRR0JxSm56NTc0OHNzdkVSTVRnNFVMRjhMVDAxUG5XbHUyYkdtdy9yS3lNcWhVcWtiUEN3Z0lZQmhyWnd4alJNMHdaTWdRSVl4ZHZYb1ZreWRQRm40clJVUkVSQzB6YmRvMDJOalk0TTgvLzhUbXpadmg3Kzh2dEw4M1pPYm01blVHUjZsVUNwbE1KalQvcWs5RlJRVWlJaUx3MjIrL29hS2lBaSsrK0tMT2xNZlJvMGRqeTVZdDJMeDVNMTU1NVJVTUhEZ1FreWRQeGlPUFBBSnpjM01BUUhCd2NJUDNDUTBOUlhCd2NLUG5VZnZqTTJORXpmVHp6ei9qeG8wYkFJQXBVNlpvdGIwbklpS2lsa3RKU2NHQkF3ZWdWQ3BoYlczZHBxR3NPZE1VYTZuVmFseS9mcjNaOTNKeWN0SjZUdXZLbFNzNGVQQWdZbUppWUdSa2hKa3paMkxtekpsQ3VBS0F6WnMzWTlTb1VSZzBhSkN3NzlxMWE5aTVjeWVpbzZNaGxVcmg0K09EdFd2WENvSHcyV2VmeGQyN2QzWHVyOUZvb05Gb0lKWFczVWo5K2VlZng1dzVjNXI5ZlZIcmNXU01xSmtHRHg0c2hMRkxseTR4akJFUkVlbUpwNmNubGk5ZmpyaTRPTVRGeFNFc0xBeFJVVkd3c2JFUi9saGJXOFBHeGthVVJ3V1VTaVdXTFZ2VzdOZHQyclJKYS9xZlJDSkJlbm82RmkxYWhDTkhqbURQbmozWXMyZVB6dXNPSGp4WTUvVVdMMTRNcFZJSlkyTmpyWkc1NnVwcUJBVUY0ZkhISDljNi84aVJJL2oxMTEvcm5LYTRmUGx5Y0d4R1BBeGpSTTAwY09CQWhJZUhvN3E2R2pkdTNJQmNMb2VOalkzWVpSRVJFWFVLTXBrTS92Nys4UGYzUjN4OFBESXpNNUdYbDRmNCtIaXQ4OGFPSFF0L2YvOTJyYzNNekF5Yk5tMXE4Snk3ZCs5aXg0NGRTRWhJZ0ZRcVJVQkFBQndkSGJYT0dUaHdJSDc4OFVjQU5SMGYrL2J0aXlsVHBqUjYvNHFLQ216WXNBRzJ0clo0N0xISDZqekh4TVFFM2JwMTA5cG5iRnp6a2YvKy9VQk5NQ1R4TUl3Uk5aT0ppUWtHRGh3b3JPVng4ZUpGakI4L1h1U3FpSWlJT2g4Zkh4K3RhWXBaV1ZuQzEvYzJ3R2d2VXFtMDNnWVg1ZVhsMkwxN04wSkRRNkZTcVJBUUVJQjU4K2Jod1FjZmJQUzZqbzZPOVlhcmV4VVZGV0hEaGcwTm52UFRUejloKy9idFd2dXFxcXBRVlZXRnYvM3RienJuS3hTS1J1OUxiWWRoaktnRkJnOGVMSVN4UzVjdU1Zd1JFUkcxQTBQc1lueHZKMFM1WEE1ZlgxOHNXYkpFWjMyeGhwdzRjUUl4TVRGNnFXZnAwcVdZUG4yNjFyN2FCaDc3OSsvWE9mKzU1NTdUeTMycFpSakdpRnJBeGNVRk5qWTJrTXZsS0MwdFJVWkdCdnIyN1N0MldVUkVSTlNPa3BPVHNYNzllcVNucDZOZnYzNVlzMmFOVnNPTnB2THk4c0xVcVZNYlBhK2lvZ0pmZi8xMWcrZUVoSVRnd0lFRFd2dHExME5idEdpUnp2a0ZCUVhOSzViMGltR01xSVY4Zkh3UUZSVUZBRGgvL2p6REdCRVJVUmVoVkNyeDQ0OC9Zdi8rL1RBM044ZkxMNytNcVZPbjF0dXRFQUJpWTJNUkVSR0JoUXNYNm96d09UZzROR21XVFZGUlVhTmh6Ti9mSDJQR2pOSGFkL0xrU1J3OWVoU3Z2UEtLenZuM3I1Rkc3WXRoaktpRmhnMGJKb1N4NU9Sa0ZCY1h3OHJLU3VTcWlJaUlxQzNkdUhFRGE5YXNRVTVPRHNhTUdZTlhYMzBWZG5aMmpiNHVMeThQSjArZXhMUnAwM1RDbUw2bUtYNzExVmV3c2JHQnBhV2wxdjdNekV3WUdSbGg2TkNoT3E5WnYzNjl6dm5VZmhqR2lGckl3c0lDQXdZTVFGSlNFZ0RnM0xsek9nczFFaEVSVWVkUlZsYUdOOTk4RThYRnhYanp6VGQxV3NnM0pDOHZEMERObW1QMzY5Ky9mN082S2RibDAwOC94YWxUcCtvOFZ0dkFvNkY3Yk5pd0FRODk5RkNqTlpCK01Zd1J0Y0tJRVNPRU1IYisvSG40Ky92RHlNaEk1S3FJaUlnb0p5Y0htWm1aOVI0dkxpNEdBTnk4ZWJQZUVBUFVkRkVlT1hJa0FDQW1KZ2FGaFlWWXVIQmhzNEtZU3FWQ1hGd2NiRzF0WVc5dnIzVnM2ZEtsc0xDd2dLZW5aNlBYcWF5c2hKMmRIVHc4UEhTT3ZmRENDNWc3ZDI2ZHJ6dDY5Q2dPSERpQWI3Lzl0dDVyOStyVnE5SDdrLzR4akJHMWdvdUxDK3p0N1ZGUVVBQ0ZRb0dFaEFRdUFrMUVSR1FBWW1KaXNIbno1a2JQcTExZ3VqNldscFlJRFEwRjhML0FFaGtaQ1FDd3NyS0NWQ3JWV3F0THJWWUxmeW9xS2xCUVVJRFkyRmprNStkandZSUZBSURFeEVTa3BxWnEzYWYybDd0TmNmdjJiZUhyU1pNbTRmcjE2dzJlcjFLcG9ORm9VRlpXVnU4NTZlbnBzTFcxMVZrVGpkcVdSTU1sdDRsYTVlTEZpemgwNkJDQW1uVkNYbmpoQlpFcklpSWlvdUxpWWhRV0ZyYjZPa1pHUmxwdDZvOGRPNGJRMEZEY3VIRURTcVd5MGRkYVdWbkIyZGtaRXlkT1JHQmdJQUJnMjdadCtQWFhYMXRkRzFBenZYRDU4dVY2dWRhVFR6NkpaY3VXNmVWYTFEUU1ZMFN0VkYxZGphKysra3BZTkhIaHdvWG8wNmVQeUZVUkVSRVJrYUdydi84bUVUWEovZDJKenB3NUkySTFSRVJFUk5SUk1Jd1I2Y0dJRVNPRXI1T1NraHFjazAxRVJFUkVCRENNRWVtRmxaV1YwQVZKbzlIZzdObXpJbGRFUkVSRVJJYU9ZWXhJVDJyYjNnTEEyYk5ub1ZhclJheUdpSWlJaUF3ZHd4aVJucmk2dWdwcmh5Z1VDbHk1Y2tYa2lvaUlpSWpJa0RHTUVlblJ2YU5qRGExWlFrUkVSRVRFTUVha1I0TUdEWUtwcVNrQUlEYzNGems1T1NKWFJFUkVSRVNHaW1HTVNJOU1URXpZNXA2SWlJaUltb1JoakVqUGZIMTloYSt2WHIzS052ZEVSRVJFVkNlR01TSTlzN0t5Z3J1N080Q2FOdmZuejU4WHVTSWlJaUlpTWtRTVkwUnQ0TjVHSHVmT25XT2JleUlpSWlMU3dUQkcxQWI2OXUwTFcxdGJBRUJaV1JrdVg3NHNja1ZFUkVSRVpHZ1l4b2pheUNPUFBDSjhmZXJVS1dnMEdoR3JJU0lpSWlKRHd6QkcxRVo4Zkh6UXZYdDNBTUNkTzNlUW1KZ29ja1ZFUkVSRVpFZ1l4b2phaUZRcWhaK2ZuN0FkSFIwdFlqVkVSRVJFWkdnWXhvamEwTkNoUTJGdWJnNEF1SDM3TmxKU1VrU3VpSWlJaUlnTUJjTVlVUnN5TWpMQzZOR2poVzJPamhFUkVSRlJMWVl4b2pZMmN1Ukl5R1F5QU1DdFc3ZHc3ZG8xa1NzaUlpSWlJa1BBTUViVXhveU5qZUhyNnl0c2MzU01pSWlJaUFDR01hSjJNWExrU0ppYW1nSUFidHk0Z2F5c0xKRXJJaUlpSWlLeE1Zd1J0UU9aVElZUkkwWUkyeHdkSXlJaUlpS0dNYUoyTW1yVUtCZ2JHd01BcmwrL2pwczNiNHBjRVJFUkVSR0ppV0dNcUoyWW01dGoyTEJod3ZhZmYvNHBZalZFUkVSRUpEYUdNYUoyTkhyMGFFaWxOWC90MHRMU2tKK2ZMM0pGUkVSRVJDUVdoakdpZG1ScGFZbkJnd2NMMjN4MmpJaUlpS2pyWWhnamFtZVBQUElJSkJJSkFDQXhNUkdGaFlVaVYwUkVSRVJFWW1BWUkycG5OalkyZVBqaGg0WHRreWRQaWxnTkVSRVJFWW1GWVl4SUJINStmc0xYQ1FrSmtNdmxJbFpEUkVSRVJHSmdHQ01TUVk4ZVBlRGw1UVVBMEdnMGlJcUtFcmtpSWlJaUltcHZER05FSWhrM2Jwenc5ZVhMbDNIcjFpMFJxeUVpSWlLaTlzWXdSaVNTSGoxNllNaVFJY0wya1NOSFJLeUdpSWlJaU5vYnd4aVJpTWFQSHc4akl5TUFRSFoyTmxKVFUwV3VpSWlJaUlqYUM4TVlrWWdzTEN3d2V2Um9ZZnZvMGFQUWFEUWlWa1JFUkVSRTdZVmhqRWhrZm41K2tNbGtBSUE3ZCs3ZzNMbHpJbGRFUkVSRVJPMkJZWXhJWkNZbUp2RDM5eGUyVDV3NEFhVlNLV0pGUkVSRVJOUWVHTWFJRE1EdzRjTmhZMk1EQUZBb0ZJaU9qaGE1SWlJaUlpSnFhd3hqUkFaQUtwVml3b1FKd25aY1hCd1hnaVlpSWlMcTVCakdpQXpFd0lFRDBhdFhMd0NBV3EzR3NXUEhSSzZJaUlpSWlOb1N3eGlSQVhuODhjZUZyeE1URTdrUU5CRVJFVkVueGpCR1pFQ2NuWjNScjE4L1lac0xRUk1SRVJGMVhneGpSQWJtc2NjZUU3N096czVHWW1LaWlOVVFFUkVSVVZ0aEdDTXlNQTRPRHZEeDhSRzIvL2pqRDZqVmFoRXJJaUlpSXFLMndEQkdaSURHalJzSEl5TWpBRUJSVVJIaTR1SkVyb2lJaUlpSTlJMWhqTWdBV1ZsWndkZlhWOWorODg4L1VWcGFLbUpGUkVSRVJLUnZER05FQnNyUHp3OHltUXdBb0ZLcEVCRVJJWEpGUkVSRVJLUlBER05FQnNyTXpBd0JBUUhDZG1KaUlqSXpNMFdzaUlpSWlJajBpV0dNeUlBTkhqd1lUazVPd3ZiQmd3ZFJYVjB0WWtWRVJFUkVwQzhNWTBRR2J1clVxWkJLYS82cXl1VnlSRWRIaTF3UkVSRVJFZWtEd3hpUmdldlJvd2ZHakJramJKODZkUXFGaFlVaVZrUkVSRVJFK3NBd1J0UUJqQjA3RmxaV1ZnQUF0VnFOc0xBd2tTc2lJaUlpb3RaaUdDUHFBSXlNalBEa2swOEsyOW5aMmJoOCtiS0lGUkVSRVJGUmF6R01FWFVRYm01dUdEQmdnTEFkRVJHQmlvb0tFU3NpSWlJaW90WmdHQ1BxUUNaTm1nUlRVMU1BZ0VLaHdLRkRoMFN1aUlpSWlJaGFpbUdNcUFQcDNyMDd4bzhmTDJ3bkp5Zmo2dFdySWxaRVJFUkVSQzNGTUViVXdZd2NPUklQUHZpZ3NCMGVIbzZ5c2pJUkt5SWlJaUtpbG1BWUkrcUFac3lZQVNNakl3QTEweFhaWFpHSWlJaW80MkVZSStxQWJHMXRFUkFRSUd5bnA2Zmp5cFVySWxaRVJFUkVSTTNGTUViVVFZMFlNUUt1cnE3Qzl1Ky8vODdwaWtSRVJFUWRDTU1ZVVFjMmZmcDBtSmlZQU9CMFJTTHFPcTVmdnk1MkNVUkVlc0V3UnRTQldWcGFZdEtrU2NKMmVubzZMbDY4S0dKRlJOU1ZGUmNYbzZpb3FFVi9GQXBGays0UkdocUtKVXVXNE9USmsyMzgzUkFSdFQySlJxUFJpRjBFRWJYT2poMDdjTzNhTlFDQWtaRVJsaTVkaWg0OWVvaGNGUkYxTlpNblQwWmxaV1dMWHZ2TU04OWc2ZEtsalo1WFdscUtwVXVYb3JTMEZOOTk5eDE2OSs3ZG92c1JFUmtDWTdFTElLTFdtelp0R3I3Nzdqc29GQXBVVjFkajc5NjlXTHg0TVl5TitWZWNpTnJYaUJFanRCb01BVUJaV1JuV3IxK1BnSUFBakJneFF1YzFuMzMybWM2K3JLeXNla2Y2QncwYWhMaTRPRVJGUmNIYzNGem51S3VyS3dZUEh0ekM3NENJcVAzd2t4cFJKMkJoWVlISmt5Y2pORFFVQUhENzltMUVSa1ppOHVUSklsZEdSRjJOazVPVDF1TDBBSERuemgyc1g3OGVibTV1T3NjQTRJc3Z2dERaZC9YcVZmem5QLytCbVprWkpCSkpuZmZhdVhPbnpqNkZRb0ZKa3lZeGpCRlJoOEF3UnRSSkRCdzRFTW5KeVVoTVRBUUFuRDkvSGc4OTlCQUdEQmdnY21WRVJDMjNaY3NXT0RvNk52bjhHVE5tdEdFMVJFVDZ4VEJHMUlsTW5Ub1YrZm41S0Nnb0FBQ0VoWVdoZCsvZXNMS3lFcmt5SXVvcXlzdkxrWnVicTdXdnFLZ0lRRTJEai91UEFRQWZYeWVpcm9waGpLZ1RNVEV4d1p3NWMvRDk5OStqcXFvS0twVUt2Lzc2S3hZdVhBaXBsTTFUaWFqdFJVUkVJQ0lpb3M1aklTRWhDQWtKYWVlS2lJZ01GOE1ZVVNkaloyZUhhZE9tWWQrK2ZRQ0FuSndjSER0MlRPZUJlaUtpKytYbTVpSXJLd3RLcFJJS2hVSVl4ZkwxOVlXbnAyZVRydUh2NzQ4cFU2Wm83U3NwS2NHNmRlc3dkZXBVakIwN1Z1YzFxMWV2Ym4zeFJFUWRFTU1ZVVNmazVlV0Y5UFIweE1mSEF3QmlZMlBoNHVJQ0R3OFBrU3NqSWtNamw4dVJrcEtDK1BoNDVPWGxhUjF6Y1hFQkFGaGJXemZwV3RYVjFlalZxeGQ4Zkh5MDl0KzVjd2NBMEx0M2I1MWpBQm9jdVkrT2ptN1dWT3VXdHRZbkloSUR3eGhSSnpWNThtVGs1T1FJejQvVkxwUnFaMmNuY21WRVpDZ2lJeU1SRnhjSEFPalpzeWVtVHAwS0d4c2JJWVExaDFxdGhscXRob21KaVY1cXE2aW9BRkRUd0tPNWRSQVJkUlFNWTBTZGxMR3hzZGJ6WTVXVmxkaTllemNXTDE2c3R3OUxSTlF4eWVWeTdObXpCM2w1ZVhCeGNZRy92MytMQXRpOWFzTlRjWEd4c0FoOXJlTGlZZ0JBUVVHQnpqR2c3Z1llNWVYbEFJRGZmdnV0enJYRTZqTnIxaXcrSTB0RUhZWkV3eFpHUkoxYVltS2k4UHdZQUF3WU1BRFBQUE9NaUJVUmtaaXlzckt3ZS9kdUFNQ2NPWE5hSGNKcTNieDVFd3NXTEdqeDY1OTU1aGtzWGJwVTJQNzIyMjhSR1JtSnNMQXdmWlJIUkdTUU9ESkcxTWw1ZVhraE96dGJtSXFVbEpTRXVMZzQrUHI2aWx3WkViVTN1Vnd1QkxHZ29LQm1yZC9WbVB6OGZBREFTeSs5aEVHREJta2RLeTR1eHFwVnF6QnIxaXhNbkRoUjU3Vi8vL3ZmZGZaZHUzWU5EZzRPZXF1UGlNZ1FNWXdSZFFFQkFRRzRjK2NPMHRMU0FBQkhqeDVGejU0OTRlcnFLbkpsUk5SZUZBb0Y5dXpaQTBEL1FRd0FVbE5UQVFCRGhnelIrVzlMYlFNUGUzdDc5T3ZYVCtlMUVvbEVhMXV0VmlNakk2UE96b3RFUkowSkoxVVRkUUVTaVFUUFBQTU1ldmJzQ2FEbStZemR1M2Vqc0xCUTVNcUlxTDFFUlVVaEx5K3ZUWUlZQU1URXhNREN3Z0o5K3ZScDliVXVYYnFFOHZKeW5SRTJJcUxPaG1HTXFJc3dOamJHM0xsellXRmhBUUJRcVZUWXNXTUhGQXFGeUpVUlVWdVR5K1U0YytZTUJnMGExQ1pCTERzN0c0bUppUmcrZkRpTWpJeWE5VnExV28zcTZtcXQwYkdJaUFpWW1wcGkxS2hSK2k2VmlNaWdjSm9pVVJmU3ZYdDNQUGZjYzlpNmRTdXFxcW9nbDh1eFk4Y09CQVVGd2RpWS96a2c2cXlpb3FKZ1ptYldacytLYnRxMENScU5CdE9uVDIvUytiLysraXVLaW9wZ2FtcUtqSXdNcU5WcTJOdmJBNmlaN25qaXhBa0VCQVRBMHRLeVRlb2xJaklVSEJrajZtSjY5dXlwY1NmeDVnQUFJQUJKUkVGVTFVMHhKeWNIZS9ic3FiTzFOQkYxZkFxRkFpa3BLZkR4OFdtVFVUR05SZ09WU29WUm8wYkIyOXU3em5Pa1Vpa3NMQ3lFWlRXdVg3K09YYnQySVRnNEdLZE9uY0xBZ1FNUkVCQUFvR1pOUkZOVFU4eWJOMC92dFJJUkdScTJ0aWZxb3U1ZDdCVUFCZzhlakNsVHBvaFlFUkcxaGZqNGVJU0ZoZUdGRjE1b2t6QUdBS1dscFZDcFZNMWFWTDUyZXFKVUt0V2EyaWlYeTNIeDRrV01IeisrTFVvbElqSW9ER05FWGRpZmYvNkpxS2dvWVh2SWtDRjQ2cW1uUkt5SWlQUXRPRGdZQ29VQ1M1WXNFYnNVSWlLNkQ2Y3BFblZoWThlT3hjaVJJNFh0aXhjdjRzaVJJeUpXUkVUNmxwdWJxN2VGblltSVNMOFl4b2k2dU1EQVFQajQrQWpiWjgrZXhSOS8vQ0ZpUlVTa0w3bTV1VkFxbFZ4VGtJaklRREdNRVJHbVRKbUMvdjM3Qzl1blQ1OUdkSFMwaUJVUmtUN2s1ZVVCZ0xER0lCRVJHUmFHTVNLQ1JDTEJ6Smt6MGJkdlgySGZpUk1uY1Bic1dSR3JJcUxXa3N2bEFBQWJHeHVSS3lFaW9yb3dqQkVSZ0pyVzAzUG16SUdUazVPdzc4aVJJN2h3NFlLSVZSRlJhK1RtNW5KVWpJaklnREdNRVpIQTJOZ1l6ejMzbk5hSHQ4T0hEK1B5NWNzaVZrVkVMYVZVS2lHVHljUXVnNGlJNm1Fc2RnRkVaRmhNVFUweGYvNThiTjI2RlhmdTNBRUFIRGh3QUVaR1JoZzRjS0RJMVJtKzlQUjBwS1NrSUQ4L0g5MjZkY05mZi8wbGRrblVqdnIwNlFPRlFnRUhCd2NNR0RCQWErcXZHQlFLQmF5dHJVV3RnWWlJNnNjd1JrUTZ1blhyaHFDZ0lHemR1aFhGeGNVQWdORFFVRlJVVkdENDhPRWlWMmU0amh3NUFyVmFEUmNYRjR3WU1RSU9EZzVpbDBRaXlNL1BSMzUrUGhJVEU1R1dsb2JBd0VEUmFzbkx5NE9ucDZkbzl5Y2lvb1p4bWlJUjFjblMwaEtMRmkxQ2p4NDloSDIvLy80N2poNDlLbUpWaGlzc0xBd09EZzZZUEhreXZMMjlHY1M2TUFjSEIzaDdlK09wcDU2Q3ZiMDlEaDA2SkhaSlJFUmtvQmpHaUtoZVZsWlcrSC8vNy85cE5mV0lqWTNGN3QyN1VWVlZKV0psaHVYSWtTTndjbkxDMEtGRHhTNkZETXl3WWNQZzZPaUl5TWhJc1VzaElpSUR4REJHUkEweU16TkRVRkFRUER3OGhIMnBxYW40K2VlZlVWNWVMbUpsaHVIYXRXdFFxOVVNWWxTdjRjT0hRNlZTSVNNalEreFNpSWpJd0RDTUVWR2pqSXlNTUdmT0hBd2JOa3pZZCt2V0xXelpzZ1YzNzk0VnNUTHhKU2NudzluWldld3l5TUE1T3pzakpTV2xYZStwVUNnQWdOMFVpWWdNR01NWUVUWFo1TW1UTVhIaVJHRzdxS2dJVzdac1FYWjJ0b2hWaVNzL1A1L1BoMUdqZXZic2lieTh2SGE5WiszOUhCMGQyL1crUkVUVWRBeGpSTlFzWThhTXdjeVpNeUdWMXZ6blE2RlFJRGc0R0ltSmlTSlhKZzZaVE1Zd1JvM3EyYk1uek16TXhDNkRpSWdNRE1NWUVUV2JsNWNYNXMyYkIxTlRVd0JBZFhVMTl1M2JoMU9uVG9sY1dmdTdjZU9HMkNWUUI4SDNDaEVSM1k5aGpJaGF4TVhGQmM4Ly96d3NMQ3lFZmNlUEg4ZWVQWHVFWjFXSWlJaUlxSDRNWTBUVVlnODg4QUNXTGwyS1BuMzZDUHRTVWxLd2NlTkdaR1ptaWxnWkVSRVJrZUZqR0NPaVZyR3dzTUNDQlFzd2J0dzRTQ1FTQUVCcGFTbTJiOStPWThlT1FhMVdpMXdoRVJFUmtXRmlHQ09pVnBOSUpIajAwVWV4Y09GQ2RPL2VYZGdmRXhPRExWdTJvTEN3VU1UcWlMb21hMnRyQUlCY0xoZTVFaUlpcWcvREdCSHBqWk9URTE1ODhVWDA3ZHRYMkplWGw0Zk5temZqd29VTElsWkcxUFhZMk5nQVlCZ2pJakprREdORXBGY3ltUXpQUGZjY0FnTURoZmIzVlZWVk9IejRNSGJ1M0lueThuS1JLeVFpSWlJeURBeGpSTlFtUm80Y2ljV0xGd3RUcFFBZ1BUMGRtelp0UWtaR2hvaVZFUkVSRVJrR2hqRWlhak05ZS9iRXNtWEw0T1hsSmV3ckt5dERTRWdJUWtORFVWeGNMR0oxUkVSRVJPSmlHQ09pTm1WcWFvcVpNMmRpenB3NXdqTXNBSEQxNmxWOCsrMjNPSDc4T0ZRcWxZZ1ZFaEVSRVluRFdPd0NpS2hyOFBEd1FMOSsvWERxMUNtY09uVUtWVlZWcUs2dXhxbFRwM0R4NGtXTUd6Y09RNGNPRmRyakV4RVJFWFYySEJram9uWmpaR1NFc1dQSDR1V1hYMGIvL3YyRi9lWGw1UWdQRDhlbVRadVFucDR1WW9WRVJFUkU3WWRoaklqYW5aV1ZGV2JObW9XZ29DRFkyZGtKK3dzS0NyQno1MDRFQndlam9LQkF4QW9OdzQ0ZE94QWFHaXAyR2UxS3JWWnoyaW9SRVhVWkRHTkVKQm9YRnhlOCtPS0xlT3l4eDJCcWFpcnN6OHJLd3NhTkc3RnIxeTVjdjM1ZHhBckZ0VzNiTnV6Y3VWUHYxOVZvTkZDcFZQWCtVYXZWZXIvbi9YNzg4VWVrcEtSbzdUdDc5aXdXTEZpQTNidDN0L245aVlpSURBR2ZHU01pVVVtbFVvd2VQUnFEQmczQzBhTkhrWkNRSUJ4TFMwdERXbG9hN08zdE1YTGtTUGo0K01EWXVPditaNnU4dkJ5ZmZmWlppMTY3ZXZWcW1KdWJBd0F5TWpLd2JObXlCczhkT1hJa25udnV1U1pmMzh2THE4bTFIVHQyREx0MjdjTEJnd2NSRWhJQ0N3c0xBRFhkTi9QeThyQi8vMzdNbURGRDJGK2Y3T3hzYk4rK3ZjazFBb0NKaVFtV0xGbUMxMTkvdmNIenZMMjlzV0xGaW1aZG00aUlxTG02N3FjYUlqSW9GaFlXbUQ1OU9oNTU1QkhFeHNZaUlTRUIxZFhWQUdxbUw0YUhoK1BZc1dNWU1tUUlmSDE5WVdWbEpYTEY3YSt5c2hJeE1URXRmdTM5Ykd4czRPYm1KbXlucDZkRExwZkR5TWdJR28wR0NvVUNGaFlXOFBEd3FQZTZWVlZWU0VoSWdGS3BiRklkUlVWRitPNjc3d0FBenovL3ZGYmdjbloyeHZqeDQzSDgrSEdFaElSZ3laSWxEVjVMTHBmaitQSGpUYnB2TFJNVEV5eGV2QmhGUlVVTlh2ZUJCeDVvMW5WSlYxbFpHV1F5R1l5TWpGcDlyY3JLU2x5OWVoVmVYbDVhbytoRVJCMGR3eGdSR1pRSEhuZ0FVNlpNd2NTSkUzSDI3Rm1jUFhzV0ZSVVZBQUNsVW9uWTJGakV4c2JDdzhNRHZyNitjSFYxRmJuaTltTnBhWWxObXpZaFBEd2NZV0ZoQ0F3TXhOTlBQMTN2K1lXRmhYajMzWGNobFVxRlViRjdlWGw1WWQyNmRjTDIvUG56QVFDREJnMFM5cm02dXVMenp6K3Y5eDVGUlVWNDVwbG5tbFMvUnFQQlYxOTloZUxpWWd3WU1BQlBQZldVempuejVzM0RpUk1uc0cvZlBqejY2S01ZTUdCQXZkZno5dmJHa1NOSGhHMkZRb0hwMDZkajVzeVplT0dGRjdCeTVVcVVscGJpKysrL0Y4NlJTQ1NRU3FYWXUzZHZxNzhmcXA5YXJjYTc3NzZML1B4OGJOMjZGVEtackZYWEN3NE94cTVkdS9DUGYvd0RmbjUrZXFxU2lFaDhER05FWkpETXpjM2g3KzhQUHo4L3hNZkhJelkyRm9XRmhjTHgxTlJVcEthbXd0cmFHcDZlbnZEMDlJU3pzek9rMHM3N0tLeFVLa1cvZnYyRWtTcVZTb1YrL2ZyVmUzNXRFeFFYRnhlWW1KZzBlTzFyMTY0aE56Y1gzdDdlNk5HalI0TWpSeTIxWThjT3hNVEV3TXpNREN0WHJxenozMVdmUG4zd3Q3LzlEU0VoSWZqNDQ0L3g3YmZmd3RyYXV0NXIzanZxVW5zOWlVU2l0VjhmSXpQVVBIdjM3c1hWcTFjeGF0UW9SRVZGMVh0ZVFFQkFvMzluazVLU3NHZlBIdlR1M1J0bFpXV0lpSWlvODd4eDQ4YkJ6TXlzVlhVVEViVTNoakVpTW1oR1JrWVlPblFvaGc0ZGl2VDBkSncrZlJxWm1abkM4YUtpSXB3NWN3Wm56cHlCbVprWjNOM2Q0ZW5wQ1RjM3R3NDNuZW1ERHo3QTdkdTNoVzIxV28yU2toSzg4c29yd3I1WnMyYWhWNjllQUlDY25Kd0dyMWZiL0tTaHdGWXJPam9hQU9Edjc5L3N1cHZpekprejJMWnRHd0JneFlvVmNIRnhxZmZjb0tBZ1hMNThHUWtKQ1ZpelpnMCsvL3p6Vm8rc1VQczVkKzRjdG03ZENoTVRFMXk2ZEFtWExsM1NPVWVoVUFBQUpreVkwR0FZS3l3c3hOcTFheUdWU2xGWVdJaHZ2LzIyM211TkhEbVNZWXlJT2h5R01TTHFNTnpjM09EbTVvYjgvSHljUG4wYVY2NWMwZXI4cDFRcWNlWEtGVnk1Y2dWU3FSU3VycTd3OVBSRS8vNzkwYjE3ZHhFcmI1cnM3R3pjdW5VTEFJVG41YXFycTdYQ1owbEpDUVlQSGd3QXVIbnpab1BYdTNidEdnQ2diOSsramQ3NzFLbFRrRWdrZVBUUlI3WDJKeVltWXNxVUtVMy9KdXFRa0pDQUR6LzhFQnFOQmxPbVRNRmpqejNXNFBsU3FSVHZ2UE1PbGk1ZGlxU2tKS3hhdFFvZmZmUVJMQzB0ZGM2TmpZM0YvLzNmL3dINDM4L3N6Smt6dUhQbkRyS3pzMUZWVllWUFB2bEVPSC9DaEFudzlmVnQxZmZUVWVUbTVnSUFIQjBkMisyZVNVbEorUERERC9Id3d3L2pvNDgrcWpNYy9mTExMOWkyYlJ1ZWYvNzVCa2RzUzB0TDhkNTc3MEVpa1dEYnRtMXdjSERRT2VmTW1UTjQ3NzMzTUdIQ0JOamEydXIxZXlFaWFnOE1ZMFRVNFRnNE9HRGF0R21ZTkdrUzB0TFNrSnFhaXZUMGRLMG1FbXExR2hrWkdjakl5TUR2di84T2EydHJPRG82b2xldlhzSS9EUzJnYmQ2OFdmZzZKQ1FFUC8vOE0yeHNiT3A4dnNuT3pnNTM3dHhCYm01dW5SKzJOUm9OTGwrK0RLRG0yYkNHNU9Ua0lETXpVNWlpZUM5emMvTUduOXVxcXFxcWMrU2oxdFdyVi9IT08rOUFvVkJnNk5DaGVQSEZGeHVzcFphOXZUMCsvZlJUckY2OUdrbEpTWGo1NVpleGR1MWFuV0NabVptSjQ4ZVB3OVRVVkJoaHljbkpRWDUrdnZCK2lJbUpFZFl2YzNOejZ6SmhMQ3NyQ3dBYUhJWFVweXRYcnVEZGQ5K0ZtWmtaWnMyYWhlVGtaSjF6TGw2OGlKQ1FFUGo3KzhQTHl3dng4ZkhDc2Q2OWU4UGUzaDVBVFJCYnZYbzFidDY4aWErKytxck9JUGJYWDMvaDQ0OC94c0NCQTdGeTVjcTIrOGFJaU5vUXd4Z1JkVmhtWm1idzl2YUd0N2MzMUdvMS92cnJMNlNtcGlJbEpRVnl1VnpyM0tLaUloUVZGV210YldWdWJxNFZ6aHdkSFEzbXQrdW5UcDFxOExpWGx4ZE9uanlKK1BqNE9zTllXbG9hN3R5NUEydHI2d2JERkFDY1BIa1NRTjFURkYxZFhiVkdsdTdYVU1PTG1KZ1lmUHJwcDFBb0ZQRDI5c2E2ZGVzYWZYYnRYdTd1N3ZqcXE2K3dhdFVxM0xwMUMzLy8rOTh4Yjk0OHpKNDlXMmVKZzYrLy9ocDkrdlRCMUtsVE1XUEdEQ3hac2dRclZxeEFhV2twdG16WmdxU2tKQ3hmdnJ6SjkrNE1VbEpTMExObnozYVo0dm43Nzc5anc0WU5xS3FxUW5sNU9kNTc3NzBHejQrS2l0SjVsdXpsbDEvRzlPblRjZlBtVGJ6MzNudTRjZU1HSG4zMFVTUWtKR2d0ZVZGci8vNzlLQzh2eDVBaFEzRDQ4R0d0WTlPblQyLzlOMFZFMUE0WXhvaW9VNmlkbHVqcTZvckhIMzhjK2ZuNXdvalpqUnMzNm54TmVYazVybDI3Smt6bkEycGFuOWQrZ0RVMU5kWDZZMkppb3JPdkxkeThlUk5wYVduQ2RrUkVCTHAxNjRheFk4Y0sreDUrK0dHY1BIa1NseTVkUW1CZ29NNDE0dUxpQUFDalJvMXF0RUZDN2ZOaW8wYU4wa2Y1MEdnMCtPV1hYeEFjSEF3QTZOKy9QLzc1ejMrMktCUzR1cnJpNjYrL3h2dnZ2NCsvL3ZvTFAvMzBFeUlpSXJCczJUS01IajFhNjl6YXJwdE4rZmV5YmRzMlpHUms2T3l2YXdtQWppZytQaDVaV1ZtWU9uVnFtOTlMbzlIZyt2WHJHREZpQkt5c3JIRHExQ2xzM0xoUjY1ekt5a284Ly96em1EMTd0czYwMTlMU1VxMFIwOWpZV01qbGN2ajYraUk2T2hwbno1N1Z1YWRDb1lDUmtSSE16TXkwUm80ckt5dFJYVjNOTUVaRUhRYkRHQkYxU2c0T0RuQndjSUNmbng5VUtoVnljM09SbTV1TFc3ZHVJVGMzRjdkdjM0WkdvOUY1WFdWbEpiS3pzNXQ4bjdab0dCQWVIZzZwVkFxMVdnMkZRb0Z2di8wV0twVUtLcFZLZU43SzE5Y1hHemR1eExsejUxQmRYYTNUTWJCMjFHSE1tREdOM3MvUjBSRXBLU2s0Y09BQWxpNWQydXI2UzBwS0VCa1pDUUR3OC9QRGloVXJJSlZLaGJEVVhBNE9EdGk0Y1NPMmJ0MkswTkJRRkJZV3dzYkdSdWU4TzNmdUFFQ1QxcUM3ZXZVcUxsNjgyS0o2V3VQNzc3OXY4OEJYWFYyTmtwSVNkTy9lSFVWRlJmanp6ejliZlUwUEQ0OTZuejJUU0NSNDZhV1hvTkZvOE8yMzMwSWlrZWljcTFLcEFOUXN6M0Qvc2ZzN2Q4NllNUU5QUFBFRVFrTkRFUmNYaDMzNzl1a0U3SUNBQU15ZE94ZEJRVUZhKzMvNjZTZnMyTEdqUmQ4akVaRVlHTWFJcU5Nek5UV0ZzN016bkoyZGhYM1YxZFhJeThzVFFscHViaTd5OHZKUVZWVWxZcVUxSDFvaklpSXdiTmd3bkQ5L0hqS1pES3RYcjhaNzc3Mkh6ei8vSEZLcEZCTW1URUR2M3IzaDZ1cUt6TXhNbkQ1OVdtdnRwWFBuemlFckt3czlldlRBaUJFakdyM25hNis5aHN1WEwyUGZ2bjE0N0xISHRMb3ZYcjkrdmNIbmNlcjZlVmxaV2VHamp6N0NpUk1uTUgvK2ZNeWVQVnRuMm1oekJBWUc0bzAzM3NDeVpjc3dac3dZbEpTVTFEbjFNakV4RWNEL25wR1NTQ1JDVTQvNjdOeTVVMnZoNmVMaVlzeWJONi9GdFRZbVB6Ky96YTU5TDQxR2c5TFMwZ2JieWpkSHo1NDlHMjBFSXBGSUFOVDhRdVArOXZPMS94NVNVMU4xanRVVjBydDE2OWFhY29tSU9neUdNU0xxa295TWpQRGdndy9pd1FjZjFOcWZuNStQa3BJU1ZGWldDcU5SbFpXVld0dTErMVFxVmFQdDVadnIwS0ZEa012bENBZ0l3UG56NXdFQXc0Y1B4NXR2dm9sUFAvMFVuMy8rT1d4dGJURmt5QkFFQkFUZ2h4OSt3T0hEaDdYQ1dHaG9LSUNhRVlhbVBLTmxZV0dCaFFzWDR1dXZ2MFp3Y0xEV1F0QVZGUlZJVFUyRlJxT0JVcW1FVkNwdDBqUkFaMmRuWWRUQ3pjMU5hL1Nqc3JJU21abVp3cnBwOVpITDViaDkrN2JXQi9ON0Y2UytYMlJrSkl5TmpkRy9mMzhBTmFId3lwVXIrT1NUVDdTYXU5eExKcE5wWFY4bWsySDM3dDNOZXJhdE9kYXNXZE1tMTcxWGJtNHV3c0xDa0plWGgxZGVlYVhPVWNTMlZEdWFXNWZUcDAvWE9lMlFpS2lyWWhnaklycEg3ZlRHcHZyODg4LzFkbStGUW9IZHUzZkR6czRPano3NktENzk5RlBoMk1TSkUzSGp4ZzJjT1hNR0R6MzBFQUJnMHFSSkNBNE94cmx6NTVDV2xnWjNkM2RjdVhJRlo4K2VoYm01T1o1ODhza20zenNnSUFDYk4yOUdiR3dzU2twS2hQMWVYbDc0NXB0dm9GYXJNWGZ1WE9GNXNOcXdvbFFxRVJZV0JrdExTL3oyMjIrWU5tMmF6ak5xOXpjQVNVdEx3MHN2dllUZXZYdmp1KysrcTdlbXZYdjNZdlBtelUxNjF1ejQ4ZU5JU1VuQitQSGpoWkd1V2JObUlUTXpVK2ltMkJRU2lRUjJkblpOT3RkUU9UbzZJaWdvQ0JzMmJFQlVWQlNtVFp2V2J2ZFdLcFhvMGFNSGR1M2FwYlZmcFZMaHlTZWZ4SUlGQy9Ec3M4OXFIV3VvQ1F4UTh3dUt1cDU3VEU1T3h2NzkrN1gycGFhbXRxSjZJcUwyeHpCR1JHUWdnb09EY2VmT0hUei8vUE02M1FJQkNCOWthOE9KbFpVVm5ucnFLZXpidHcvZmZQTU52dm5tRzZ4ZnZ4NEFNSHYyYkszcGQ0MHhNVEdCdDdjMzR1TGlrSktTQW5kM2Q2M2pVcWtVRXlkT3hKNDlleEFaR1NrRVBUTXpNL2o2K3VMRER6OUVabVltOHZMeXNHelpzZ2J2VlZCUUFBQjQ0SUVIR2p5djlqbWpwb1N4akl3TUdCa1o0VzkvKzV1d3o5dmJXMWhvdXF0MVU1VEpaUER4OGRGcUhkOGV5c3JLOVA0Y1pXMGptSHRaV0ZnZ01URlJtSnBhcS9ZOVEwVFVVVENNRVJFWmdNcktTdXpmdngvVzF0YjFkb0tUU0NRNndXVGV2SGs0ZXZRb1VsTlQ4ZnJycnlNek14TjkrL2JGbkRsem1sMUQ3UnBqaFlXRk9tRU1xSm4yK050dnYrR25uMzdDSTQ4OEFpc3JLNFNGaFdITGxpMVFLcFVZUG53NFpzeVkwZWg5YXJ0WHVycTZObmhlN2RUQ3Bqdy90SGp4WXFoVUttSFVrR3Ardm1mT25LbDNMYnEySUpmTG9WUXFFUjRlcnJXLzlwbXhsSlFVbldNS2hhTEJhKzdaczZmSm5VdlBuVHVIUzVjdVFhRlF0RXRMZnlLaTFtSVlJeUl5QUNZbUpoZytmRGg4ZlgyYjFieWdlL2Z1V0xGaUJUNzQ0QU1rSnlkREtwVmk1Y3FWZFk2c05hYTJ5VVpkWFNhQm1yQTJjK1pNN05xMVMzZ082K3JWcTdDMHRNUXJyN3hTWjR2OXV0UXVFdTNwNmRuZ2ViVWYwcHZ5b1Rva0pBUldWbFk2elNGcTNkK3hyekVIRHg2RXQ3ZDNodzUzdFkxTXNyS3kyaVdNYVRRYVpHUmtRS0ZRNkxTMnJ4VWJHNHR6NTg2MVdRM0Rody9IOE9IRDhmUFBQeU1tSmdaZmYvMTFzMGFJaVlqYUc4TVlFWkdCV0x4NE1mcjA2ZFBzMTFWWFZ3dXQ4STJNakZCWVdOaWsxNmxVS2x5NGNBRzJ0clpJUzB0RGJHd3NBR2gxbmJ6ZnZIbnpjUExrU1Z5NGNBRUFNRzdjT0x6ODhzdE5iaEtSbjUrUGhJUUVTS1hTUmpzOWxwV1ZBV2pheU5pNWMrY2FYRSt0cWMrTTFRb1BEOGVHRFJ1d2E5Y3VZY1N3bzZrTnNZMk5QT2xMUmtZR3lzdkw4Znp6ejJ0TkZ3VmE5OHhZUzJSblorUFdyVnN3TnpmWDYzV0ppUFNOWVl5SXlFQTBGSUxxb2xhcjhjc3Z2MkQ3OXUwQWFwN0J1bjM3TnRhdVhZdEZpeFpoOXV6WkRRWVVVMU5UZlBMSkoxcHQ1NzI5dlRGZ3dBQVVGeGZYK1JvVEV4TzgvLzc3V0xGaUJjckx5MkZoWWRHa2RiMXE3ZHk1RTJxMUdxTkhqNGFscFdXRDU1YVdsZ0pvMnNqWTExOS9EUThQajNxUE4vZVpzYUtpSWhnYkc4UFcxcmJKcitucWZ2Lzlkd0JvMG5JSzk2cGRIdUgrOTJydDFNU0tpb3BtTGJDdVZxdHg1Y29WZUhwNkN1MzJpWWdNRmNNWUVWRUhsSk9UZzg4Kyt3eEpTVWtBZ0xsejUyTGV2SG40NUpOUEVCMGRqUjkvL0JGeGNYRll2bng1ZzFQdHBrNmRpdlBuejZONzkrN3c5dmJHdEduVDZ2d0FxMWFyY2VMRUNmenl5eTlZdTNZdFB2cm9JN3o5OXRzNGZQZ3dNakl5c0dyVktqZzVPVFZZYzJ4c0xBNGRPZ1FBT3FNamRhbHQ5Tkc5ZS9kR3o5VW5sVXFGZ29JQzlPN2R1OEV3Uy85ejdkbzFoSWVIdzkzZEhXNXVibzJldjJ2WExwU1ZsY0hVMUJRSkNRa0FvTlBGdEhiWmd3OC8vTERCSlEzdXBWYXJrWlNVaE1MQ3doWTlOMGxFMU40WXhvaUlPcER5OG5MczJMRUQrL2J0UTFWVkZXUXlHWll2WDQ2QWdBQUF3SHZ2dllmdDI3Y2pKQ1FFVjY1Y3dkS2xTL0g0NDQ5anpwdzVkVTZCbkQ5L1B1YlBuNit6djNhMG9yS3lFb2NPSGNMZXZYdHg4K1pObUppWVFLMVd3OXZiRzE5KytTWGVmLzk5SkNVbDRZVVhYc0RVcVZNeGUvYnNPcWYxWGJ4NEVSOS8vREVBWVByMDZmRHk4bXJ3K3l3cUtzTDE2OWNCUUdjdE9IMm9uZnBZVkZTa0UvYisrdXN2YURTYU5ybHZaNVdjbkl5cXFxcDZPMmxLSkJMWTJOZ0lvNXlKaVlrNGZmbzBnSnJSMW5IanhtSGt5SkZhcnhrNmRDam16NStQaUlnSXBLU2tOTGtXS3lzcnpKa3pwMTFiK2hNUnRSVERHQkZSQjFCUlVZRURCdzdnMTE5L0ZacFJlSHA2WXRXcVZWclRHNlZTS1JZc1dJQkJnd2JocTYrK1FtNXVMaUlpSWhBUkVZRlpzMlpoeVpJbFRicGY3Y0s4cWFtcFNFMU5oVlFxeFJOUFBJRjU4K1lKSXhnZUhoN1l1SEVqdnZubUc4VEV4Q0EwTkJRSER4N0VwazJiaEpyVWFqVkNRME94ZGV0V1ZGWld3c2ZIQjRzWEx4YnVrNStmajI3ZHVtbE5XU3dwS2NHLy92VXZWRlpXNHFHSEhtclNNMXV2dnZwcWcxUFM3bTlLVXR2UTRxZWZmc0tpUll1RWNGWlJVU0cwVXE5ZFBKb2E5K1NUVDZKdjM3NFlNR0JBbmNkTlRFeXdkKzllWWZ1RER6NEFVUFAra0VnazlmNjdDd29LRWhZUEp5THFqQmpHaUlnNmdPKy8veDZIRHg4R1VMUEcwcUpGaXpCbHlwUjZwOUVOR1RJRVAvendBMEpDUWhBYUdnb0xDd3M4L2ZUVFRiN2ZqUnMzQU5TTWFFeWNPQkh6NTgrdmM2VEkxdFlXNjlhdHc4bVRKL0hqanovaTJXZWZoYk96TTlScU5XSmlZaEFTRW9MMDlIUUFnSyt2TDlhc1dhTzFEdFcyYmR2dy85dTcrNWlxNmdlTzR4OGU3bzlMUk41bGVTRVJFRmtFSkdRMExwRUwvZ24rVUFsWUVtMDlLQlM1YkxXRmM3S3htcmF4WXJVMlhhUEpwSzJXZnpEWERFd1RwSVRFVFlNQzV4WTBDVWdzTDBXRG5yZzhCTDgvbkhjaER5SlBYOFQzNnovTy9aNXp2b2Z4ejV0ejd2ZFVWVlhKeTh0THZyNis4dmIySHZNZHRweWNuR25OTnpZMmRzckhHZi80NHc5OTk5MTM3cDgzYk5pZ3lzcEsxZGJXcXJhMmR0eDRmMy8vYWE4T2lTc21DN0dwOEJnb2dGc2RNUVlBTjRGdDI3YXBwYVZGY1hGeHlzN092dTdpRjlLVmhTOXljM09WbHBhbXZyNis2NzVrK2I5eWMzUFYwOU9qVFpzMktUbzYrcnJqMTY5ZnIwY2VlY1I5aDZPNXVWbDc5dXpSNk9pb3JGYXJubi8rK1FrZkd3c1BEMWRkWFowR0J3ZmRDM1o0ZUhnb1BEeGN6ejc3ckJJU0VxWTEzNXljbk9zdTRQSGZHQXNPRHRhK2ZmdDA5T2hSZFhkM3UrK2NlWGw1YWVYS2xVcExTeHYzSFNZQUFPYWF4K2hrTDVRQkFGeFhjWEd4ZHU3Y3VTRG5HaDBkdmFsV2h6dDgrTEI2ZW5xMGVmUG1hYTI0T0RJeW9xR2hJVmtzbG1uZk1Sa1pHZEh3OExBc0ZzdWkvOTBzNU4vS1ZXKysrYVllZmZSUkpTVWxMZWg1QVFEVHc1MHhBTGhKTFBiWXVGWjZldm9OamZmMDlCenpDT04wOTdtUlpjOEJBRmhNZUZnYkFBQUFBQXdneGdBQUFBREFBR0lNQUFBQUFBd2d4Z0FBQUFEQUFHSU1BQUFBQUF3Z3hnQUFXSUk2T3pzbFNhR2hvWVpuQWdDWURERUdBQUFBQUFZUVl3QUFBQUJnQURFR0FBQUFBQVlRWXdBd0M2dFdyVEk5QmR3aytGc0JBRnlMR0FPQVdYQzVYT3J1N2pZOURTeHlUcWRUQXdNRHBxY0JBRmhraURFQW1JVVZLMVlRWTdndXA5TXB1OTIrb09mMDhmRlowUE1CQUc0Y01RWUFzeEFaR2FtT2pnN1QwOEFpMTlIUm9jakl5QVU5WjBCQWdQdmNBSURGaVJnRGdGa0lDd3VUeFdKUlkyT2o2YWxna2ZybW0yL2s2K3ZMKzc0QUFPTVFZd0F3UzZtcHFmcmxsMS9VME5CZ2VpcFlaTTZlUGF2dTdtNDk5dGhqcHFjQ0FGaUV2RTFQQUFDV2dvMGJONnFxcWtwSGpoeFJjSEN3N0hiN2duOUhDSXVEMCttVTArbFVSMGVIZkgxOXRXSERCdE5UQWdBc1VzUVlBTXlSbEpRVS9mampqMnB0YmRXMzMzNHJIeDhmWGJ4NDBmUzBzSUNDZzRQbGNybGt0OXNWRXhOai9ORkVIeDhmdVZ3dW8zTUFBRXlPR0FPQU9SUVdGcWF3c0REVDB3QWtYVm5FdytsMG1wNEdBR0FTZkdjTUFBQUFBQXdneGdBQVdLTHNkcnN1WDc1c2Vob0FnRWtRWXdBQUxGRldxMVVEQXdPbXB3RUFtQVF4QmdEQUVuVjFBWkhPems3RE13RUFUSVFZQXdCZ2licjZlZ1VlVlFTQXhZa1lBd0JnaWJKYXJiTGI3ZXJvNkRBOUZRREFCSWd4QUFDV01MdmRyczdPVHQ0M0JnQ0xFREVHQU1BUzVuQTROREF3b05iV1Z0TlRBUUJjZ3hnREFHQUpDd2dJa04xdVYzTno4N3pmSFd0c2JGUkJRWUgrL3Z2dmVUMFBBQ3dWM3FZbkFBQUE1cGZENFZCRlJZV2FtNXZsY0RqbTdUeS8vZmFiR2hvYU5EdzhQS3ZqbkQ5L1h2LysrKytZYlQ0K1BycnZ2dnZVMXRaMjNmM0R3c0xrNGVFeHF6a0F3RUlneGdBQVdPSmlZMk5WVzF1ck0yZk96R3VNWFd2ZnZuMnFxcXFhMXRqMzNudFA0ZUhoa3FUWFgzOWRmLzc1NTVqUGc0S0M5T0dISCtxbGwxN1N5TWpJbE1mNi9QUFA5Yi8vL1c5bWt3YUFCVVNNQVFCd0M4akt5bEpwYWFrcUtpcVVscGEySU9kME9CenE2ZWxSZlgyOXNyS3k1Ty92UDI1TWMzT3pHaG9hNU9YbE5XYjdFMDg4b2MyYk4wdVM4dlB6dFhMbFN2ZG5XN1pzVVVwS3lyaGoxZFhWNllNUFBwampxd0NBK1VPTUFRQndDd2dJQ0ZCS1NvcjdUdFZjQmRuUTBKRCsrZWNmU1ZKL2Y3OGt1ZTlxUlVkSFM1THE2K3VWa0pDZ3RXdlhqdHUvcTZ0TDN0N2VDZ29LR3JQZDE5ZFhkOTU1cHk1ZnZxeXVyaTQ5OWRSVDdzLzgvUHgwOTkxM2p6dlc3YmZmUGlmWEJBQUxoUmdEQU9BVzRYQTQxTkhSb2VibVprbHpFMlNuVHAxU1VWSFJtRzFidDI2VmRDWEdkdTdjS1VuNitlZWZKNHl4Q3hjdUtDUWtSQmFMWmNMam56NTlXbDVlWGtwTVRIUnZhMnRyVTExZDNiZzhWbkdPQUFBRzFFbEVRVlN4UC96d3c0eXZBd0JNSU1ZQUFMaUZQUG5ra3pwKy9Mak9uajJyM3Q1ZUpTVWxLU1FrWk1iSFc3ZHVuZDU1NXgxSjB2dnZ2Ni8yOW5idDNyMWJmbjUrOHZQelUwQkFnQ3dXaTlyYjI4ZnQyOS9mcjg3T3pna2ZPYnlxdnI1ZWNYRnhZKzU2blRoeFFpZFBuaHczOXRwRlB3QmdzU1BHQUFDNHhhU21waW8wTkZTZmZmYVpQdnJvSTRXRWhNamhjQ2dpSXVLR2oyV3oyV1N6MmZUNzc3K3JzN05Ua2hRVkZTV2J6ZVllRXhVVnBhYW1wbkg3TmpZMmFuaDRXQWtKQ1JNZXU2K3ZUK2ZQbjlkcnI3MDJadnVMTDc2bzlQVDBjZU9QSHovdURrTUF1QmtRWXdBQTNJSWlJaUtVbDVlbk0yZk9xTG01V2VYbDVWcTJiSmxzTnB0Q1EwTWx5WDNIYkRwM3pyNzg4a3YzS29kNzl1eFJURXlNdG16WklrbUtpNHRUV1ZtWit2cjZ0R3paTXZjK3AwK2ZsdFZxVlZ4YzNJVEhiR2hvME1qSWlPNjk5OTVaWFNzQUxGYkVHQUFBdHlpYnphYlUxRlNscHFhcXRiVlZUVTFONnV6c2ROL2h1aW9sSldYS0pmRkhSMGRWVlZXbE5XdldxSzJ0VFd2WHJ0VW5uM3lpd2NGQjVlWGxLVDQrWG1WbFphcXBxVkZtWnFZa3FiZTNWeWRQbmxSeWN2S2t5OUEvL1BERENnd01WRWxKaVlxTGk5M2JMMXk0b0srKyttcmMrSmFXbHBuOEdnREFHR0lNQUFBb0lpSml6R09LTHBkTFRxZFRrbVMzMjZmY3Q2YW1ScGN1WFZKdWJxNUtTa3Jjd1hYdzRFR0ZoSVFvTlRWVmtaR1JxcWlvVUVaR2hqdzhQRlJaV2FtaG9TSDM4dlVUdWUyMjI3UjkrM1lWRmhhT2VVZGFUVTJOYW10cjVYSzVaTEZZM012aTg1MHhBRGNiWWd3QUFJeGp0VnFuOVhqaXdNQ0FEaHc0b09Ua1pQbjUrYm0zYjkyNlZUYWJUY25KeVpLa2pJd01GUlVWNmRpeFkzcm9vWWRVWGw2dXhNUkVyVjY5ZXNyak94d09CUVFFcUxxNjJoMWpWNzh6VmxoWUtJdkZvamZlZUVPUzlPdXZ2NnFwcVVtbHBhVjY1cGxuZE1jZGQ4ejA4Z0ZnUVhpYW5nQUFBTGg1VlZWVnFhK3ZUMDgvL2ZTNHp6SXlNdVRqNHlOSlNrcEtVblIwdFBidjM2KzMzMzVibnA2ZTJyNTkrN1RPc1diTkduVjFkWTNibnBtWnFWT25UdW43NzcrWEpQMzAwMDhxS3l2VGlSTW5lR1FSd0UyQkdBTUFBRE4yLy8zM2EvUG16UW9NREp4eW5LZW5wM2JzMktIKy9uNmRPM2RPT1RrNVdyRml4YlRPNFhLNU5EUTBORzc3Z3c4K3FBY2VlRUJGUlVWNjY2MjN0R3ZYTHNYRXhLaXNyRXp4OGZFenVoNEFXRWc4cGdnQUFHWnM5ZXJWV3JWcTFYWEhEUThQcTd5ODNMM2lZbVZscGVMajR5ZU51STZPRHBXVmxlbXZ2LzVTWTJQanBPOGkyN1ZybDdadDI2YWFtaG9WRmhZcUtTbHA1aGNEQUF1TU8yTUFBR0JXdkwybi90OXVlM3U3WG43NVpSMDdka3lQUC82NGR1ellvWXNYTHlvdkwwK1ZsWlh1UVB1djVjdVg2OUNoUTZxdXJsWmlZcUplZU9HRmNXUGEydHBVWFYydDNidDN5OS9mWHlVbEpUcDM3dHljWFJjQXpEZnVqQUVBZ0huUjI5dXJqei8rV0VlT0hKRzN0N2RlZWVVVmJkcTBTWklVR0Jpb29xSWk3ZDI3VjRjUEgxWjJkcmFTazVObHNWZ2tTZjcrL2pwNjlPaVk0dzBORFdsa1pFUXRMUzBxS0NoUVEwT0RrcEtTbEoyZHJiMTc5NnFnb0VENStmbEtURXhVVmxhV29xT2pGL3lhQWVCR0VHTUFBR0RPSFRod1FKOSsrcWtHQndjVkd4dXJWMTk5ZGN6ampERXhNU290TGRYKy9mdjF4UmRmNk4xMzM5VmRkOTJsZGV2V1RYck1yNy8rV3RLVnBlMWpZbUpVWEZ6c0hoOFVGS1RTMGxJZFBIaFFodzRka3RWcVZWUlVsRHc4UE9iM1FnRmdGb2d4QUFBdzU0S0RnM1hQUGZmb3VlZWUwL3IxNnljYzQrL3ZyL3o4ZktXbnArdlNwVXRUaHBna0pTWW1LaUVoUVptWm1ST090VnF0eXNuSjBjYU5HN1Y4K1hKQ0RNQ2k1ekU2T2pwcWVoSUFBR0RwR1IwZEpZZ0FZQW9zNEFFQUFPWUZJUVlBVXlQ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QZy9TQnBoNG9LbWpOc0FBQUFBU1VWT1JLNUNZSUk9IiwKCSJUaGVtZSIgOiAiIiwKCSJUeXBlIiA6ICJtaW5kIiwKCSJWZXJzaW9uIiA6ICIzNSIKfQo="/>
    </extobj>
    <extobj name="ECB019B1-382A-4266-B25C-5B523AA43C14-2">
      <extobjdata type="ECB019B1-382A-4266-B25C-5B523AA43C14" data="ewoJIkZpbGVJZCIgOiAiMjg1ODY5MjczMzQ3IiwKCSJHcm91cElkIiA6ICI0MjYyODU1NjIiLAoJIkltYWdlIiA6ICJpVkJPUncwS0dnb0FBQUFOU1VoRVVnQUFCVllBQUFPdkNBWUFBQUFuZEovNUFBQUFBWE5TUjBJQXJzNGM2UUFBSUFCSlJFRlVlSnpzM1hkNFZGWCt4L0hQOVBUZUUxTG9WVUZRd0lvRkJTc0lWbEN4NjZwclpTMXJYOXV1dWlLdWl3WHJUeXlJRlN3ckloWkVSWm9nSlVBSUlVQVNTTzl0Wm41L1RETEpNQk9TQVRRUTNxL240ZEhjZSs2OUp5UE9uZnVaYzc3SDRIUTZuUUlBQUFBQUFBQUFkSml4c3pzQUFBQUFBQUFBQUFjYmdsVUFBQUFBQUFBQThCUEJLZ0FBQUFBQUFBRDRpV0FWQUFBQUFBQUFBUHhFc0FvQUFBQUFBQUFBZmlKWUJRQUFBQUFBQUFBL0Vhd0NBQUFBQUFBQWdKOElWZ0VBQUFBQUFBREFUd1NyQUFBQUFBQUFBT0FuZ2xVQUFBQUFBQUFBOEJQQktnQUFBQUFBQUFENGlXQVZBQUFBQUFBQUFQeEVzQW9BQUFBQUFBQUFmaUpZQlFBQUFBQUFBQUEvRWF3Q0FBQUFBQUFBZ0o4SVZnRUFBQUFBQUFEQVR3U3JBQUFBQUFBQUFPQW5nbFVBQUFBQUFBQUE4QlBCS2dBQUFBQUFBQUQ0aVdBVkFBQUFBQUFBQVB4RXNBb0FBQUFBQUFBQWZpSllCUUFBQUFBQUFBQS9FYXdDQUFBQUFBQUFnSjhJVmdFQUFBQUFBQURBVHdTckFBQUFBQUFBQU9BbmdsVUFBQUFBQUFBQThCUEJLZ0FBQUFBQUFBRDRpV0FWQUFBQUFBQUFBUHhFc0FvQUFBQUFBQUFBZmlKWUJRQUFBQUFBQUFBL0Vhd0NBQUFBQUFBQWdKOElWZ0VBQUFBQUFBREFUd1NyQUFBQUFBQUFBT0FuZ2xVQUFBQUFBQUFBOEJQQktnQUFBQUFBQUFENGlXQVZBQUFBQUFBQUFQeEVzQW9BQUFBQUFBQUFmakozZGdkMlYxRnIxK2VyeTNUejdHMHFLRy9vN081Z2J6bWRybjhhREozYkR3QUFBQUFBQUJ6MHhnd0kwLzlka2FHWWtBTW56anh3ZXRKazFiWWEzZlkrb2VyQnptSTI2dlFCNFJxY0d0alpYUUVBQUFBQUFNQkJiSEZXbGZMTEcxVmQ3K2pzcm5nNDRJTFZ3c3BHN1NnalZEM1lOZGlkNnBjWW9IdFBUNVRaeEtoVkFBQUFBQUFBN0oybnZpclFyQ1hGbmQwTkw5Ull4ZjdsYlBvREFBQUFBQUFBZEdFRXF3QUFBQUFBQUFEZ0o0SlZBQUFBQUFBQUFQQVR3U29BQUFBQUFBQUErSWxnRlFBQUFBQUFBQUQ4UkxBS0FBQUFBQUFBQUg0aVdBVUFBQUFBQUFBQVB4R3NBZ0FBQUFBQUFJQ2ZDRllCQUFBQUFBQUF3RThFcXdBQUFBQUFBQURnSjRKVkFBQUFBQUFBQVBBVHdTb0FBQUFBQUFBQStJbGdGUUFBQUFBQUFBRDhSTEFLQUFBQUFBQUFBSDRpV0FVQUFBQUFBQUFBUHhHc0FnQUFBQUFBQUlDZkNGWUJBQUFBQUFBQXdFOEVxd0FBQUFBQUFBRGdKNEpWQUFBQUFBQUFBUEFUd1NvQUFBQUFBQUFBK0lsZ0ZRQUFBQUFBQUFEOFJMQUtBQUFBQUFBQUFINGlXQVVBQUFBQUFBQUFQeEdzQWdBQUFBQUFBSUNmQ0ZZQkFBQUFBQUFBd0U4RXF3QUFBQUFBQUFEZ0o0SlZBQUFBQUFBQUFQQVR3U29BQUFBQUFBQUErSWxnRlFBQUFBQUFBQUQ4UkxBS0FBQUFBQUFBQUg0aVdBVUFBQUFBQUFBQVB4R3NBZ0FBQUFBQUFJQ2ZDRllCQUFBQUFBQUF3RS9tenU0QWNLZ29yVzdVdDVrVnlpbHU2T3l1QUFjTmk4bWc0Um5CR3RJdFVFYWpvYk83QXh3MGlxc2F0VEN6UXR0S3VPY0FIV0V5U2tlbUIydFlXcEJNM0crQUR1TVpCL0FmenpoZEM4RXE4Q2Y1YmtPbGJuZ25WenZLK05BQmRKVEpJSjAySUV4dlg5VmQ0WUdtenU0T2NORDRjazI1YnAyZHE1MFZqWjNkRmVDZ1lEUklKL1lKMWF3ck14UWZadW5zN2dBSERaNXhBUC94ak5PMVVBb0ErSk5zS2FybkF3ZmdKN3RUV3B0WHE1cDZSMmQzQlRpb2JOeFpSNmdLK01IaGxETHphMVZSYSsvc3JnQUhGWjV4QVAveGpOTzFFS3dDQUE0OHpxWS9BQUQ4a2JqZkFBRCtMTnh6dWlTQ1ZRQUFBQUFBQUFEd0U4RXFBQUFBQUFBQUFQaUpZQlVBQUFBQUFBQUEvRVN3Q2dBQUFBQUFBQUIrSWxnRkFBQUFBQUFBQUQ4UnJBSUFBQUFBQUFDQW53aFdBUUFBQUFBQUFNQlBCS3NBQUFBQUFBQUE0Q2VDVlFBQUFBQUFBQUR3RThFcUFBQUFBQUFBQVBpSllCVUFBQUFBQUFBQS9FU3dDZ0FBQUFBQUFBQitJbGdGZ0E0d0c2VVFtMUZHZytmMkVKdFJGcFBCOTBIdFNJdXlLalhLdWg5NkJ3RG9UQWY2UFdKRVJyQVN3eTM3ZEE2YjJhQ0lRSlBYN3dnQTJMTzBLS3NDelB2dnpmT2lJNk8wOUo1K2lnNDJTWks2UlZxVXRJL3Y4ZnZLdHR2dkZ4VmswckU5UXpxcE44Q2ZpMkFWd0FHalgwS0F2cnVqaitiZjBrc2h0bzY5UFNXRW1aVVNZZG5yUDhIV2x1c01TZzdVMHhOVDVPdGp6NFZIUnFsaStoRDFUd3h3YjRzSU5LbGkraERkUGpyZTc5ODFQTkNrMVE4TTBJdVQwL3crRmdDdzc1NFluNnlzUndaMnVQM0JmSS80OHVaZW1qQWtZcC9PY2RPSmNTcVpObGk5NG16N3BVOEEwTlhFaFpyMTFoVVpTb2xvQ1RtamdreGFkWDkvUFhGdWlsZjdFSnRSMzkzUlIrTUcrL2YrSEI5bTF0QzBJUGNYZDdPdjZhRmY3K21uSTlPQ09ud09rMEVLdE95ZnNMZGJwRVZibnpoTWw0Mk1kbStiTVNsTmMyL29xWWhBMDM2NUJuQWdNM2QyQndCQWtxS0RUWnAzWTArbHg5aGtORWczaklyVFAvK1gzKzV4UDkvVlQyblJleitpNTZaM3R1by8zKzZTSkIyWkZxVGJSc2RyUjFtRG5wNWZzTmZuYkJacU15bzZwTzIzMlhkL0xkYlZ4OFZvNGhHUldwcFQ1Yk5OU2JWZFpUWDJmZTRMQUJ3c25yMmdtMjRZRmJkUDV3aSthYm5xR3AxN2JCTVNZTnJqZS9UdUR0UjdSRldkWFlPNzdmbGgybVEwS0RYYXBtRjdlT2d1cm1yVTVzTDZOdmMzUDhEWE51ejVkUVdBUTlrSnZVUDE2UTA5ZGV5VG1hcXVkNmk0MnE1cEMzYnF2ak1TTlhkVnFSYXNyNUFrR1NTOWVYbUdqdThWb2k5K0w5dW5hLzdqc3p5OWYyMTNMYnk5ajg1OUlVdGZyUzEzNytzUmE5TzF4OGNxT3Rpa3FHQ3pZa0xNU28yeUtpbmNvbGQrTE5URDgvTDBsMUd4N1Y1ajdxb3kvWkx0KzE0MFkxS2F3Z05OK2ltcjByM3RzUy95ZE43UVNFMDlMVUYvLzNqN1B2MSt3SUdPWUJWQXA0c0tNdW16bTNvcExkcW1jZi9kcEhNT2o5RGo0NU9WWDk2Z04zNHFhdmY0ejFhWDZZWHZkdmwxelFDTFVlOWYyOTFqMjZ1TGkzVEdZYTVyLzdDeFFrdTJWUHQxenQxTkdoNnRHWk5TMjIyM2V6OWF1KytUSFhyazg3eDk2Z2NBSEV4TVJvTk1SdW1oZVhscXRPOWRpTmQ4M0tEa1FKM1F5L2RVeEVISmdiS2FETHF4alFmSzdhVU4rbWhscWZ2bkEvVWU4Y0wzdS9UclBmM2FQYy9VVStNMTlkUzJSODkrc0x4RUUxL2MzT1orcTdrNVdIVzBleTBBT0JUdHJHalUrUzlsNlllcGZmWDZsSFNkLzVMclBmWFJ6L04wNFpGUmVtRlNtdm85OExzYUhkSURaeVZwL0pBSVBmZk5UajN4WmZ1RFNmYms4OS9MZE1vekcvVGxYM3RwOWpYZDFlM09WYXFvYzcxWDJ4MU9uVGMwVXNWVmpRcTBHTlV2TVVEUGY3dEwyMHZxOWR1MkdpVkZXUFQzMHhPMU5xOVdGYlcrQjNNTXp3aFdmbG1EejJEMStoTmlkY2FnY04zLzZRNXQyRm5uM3Y3YnRocTl2NnhFZDR5TzE5emZTdlZ6RzZFczBCVVFyQUxvVk4waUxmcmZ6YjNWSnlGQVY3NnhSWE5YbGVtejFXVUtEVERwdGN2U2xSUnUwZVB0Zk5qWVVsU3ZlYXY5KzZhM3JWSURmNW1WbzVQNkROU3NLN3VyLzROcjlOQlpTZXFmR0tDVVNOZW8yR2N2U0hWLzZHZ2V2WFBKaUdpTnlBaVdKRDAwYjRkVzVOWjRuSFBNc3h2ZG8wNEhkd3ZTc1QxRDlKK0ZPNzJ1ZldyL01NV0ZXZlRXenkxaGNtNUoyNk9IQUtBcmUrS0xQTlh1TnVyMHRjdlNsUlp0MVVuLzN0Q2hjNXpRSzBUUFhaU3FxanJ2TU5CcU5zaGlNdmljbmhsZ01XclJwa3FQWUZVNk1POFJSWldOaXIzOU42LzJzU0ZtemJ3MFhTRTJvM3JGMmJRdXYxWTlZMjI2ODhQdG1yTzh4S3Q5WGF2QWRPWWwzaVVJaHFhNWZvY25KNmFvdm8zUndBOS9scWV0eGR5M0FCeTZmdHBjcFZ0bjUycGxic3VYYi9WMnB5NmV1VmtsMVkxcWJIcXIvWGx6cFY1ZlhLUmJadWZ1dCt1ZTl1eEdaY1RZM0tHcTVIcE95cmhudFNScHlzaG92VFlsWFhlOG4rdSt2emJQWkxqMnJSd3QybFRwZFY2elVXcVlNZFRuTlkvdUhxeHA1M2ZUajVzcTlmZ1gzZ05CYm54bnE0N3RHYUk1MS9YUTBFZldxcUNpY1o5L1QrQkFSTEFLb05PYzFqOU1yMDlKVjJTd1daTmZ5ZFk3dnhaTGtoeE9hZktyMlhKS2VteDhzZ1ltQityR2Q3YXFwTHJ0S2ZGOUV3TGNENjd0MlZIV29NVlozaDhjSkttZ29sSFh2cFdqM0pKNk5kaWRzanVjYW5RNDVXaDZobXorV1pJTVRXV0pISzIyT1gwOGF5N2JXcTNDU3RjSGlXTjdobWpTOENoTmZqWGJxOTExSjhScVdGcXdibnhuYTRkK0R3QTQxS1JGVzVVYzRYLzVsNVE3VjZsMHQ3SXEvN2tvVlpPSFJ5bmlscFZlN2IrK3RiZk1QbFpwT2xEdkVjM0hTNjY2ZVZjZEc2T0h6MG5XZHhzcWRPVWJXNVQ3ejhQMDJvK0Z5aW11MXl1WHB1dWN3Ukc2LzVQdCtqWEg5NmpiQzQrTTh0cld2RERKdVVNaXZmYVpUUWJaekFaTlc3RHZKUklBNEdDMDViRkJpdkdqdkV5ejg0YTJ2S2ZlOC9GMlRmOW1weVlNaVZCR1ROdjFySTlybW9seC9RbHhQa2VaM3RGVTIvdnJkZVZhdWEzR2EvLyswRGNoUUI5ZTMxT2xOWGFkLzlKbWQyRGMycTdLUmwwOGM3TVczTlpIQzIvdm85T2YyNmd0Ulh6NWhxNkhZQlhBbnk3SWF0Umo0NUwxMTVQaWxGZldvSlAvbmFrZnN6eW5oelRZbmJydzVjMWF1aVZlVDV5Ym9wUDdodW1XOTdicTNhWGVvMndrNlpTK29YcnVvdmFuVkVyU2d2VVZHdmZmVFczdW43MnM1UnIzZmJwRGtuVEo4Q2k5ZVVXR2JwMmRxelY1dFpKY0M1T1VUQnVzV1V1Szl6aUY1OHBqWW5UZkdZbVNXa1l3VlU0ZjR0WE9aamJJYURSNDdKdjRZcGErWEZQdTFSWUFEa1VXazBFTmUxa2VZSDg1VU84UklUYWpwb3lNMXMwbnh5dkVadFN0czNQMTlwSmlqM1BNWFZXbUFRK3UwWk1UVS9UejNmMzA0NlpLelZ4VXFJOVdsSGlNY0FyNTZ3cXY2Nzk1ZWJyT09UeEM0VDZDNkN1UGlkSE1TOVBhcldzTEFGMVZpTTNZTlAyOXVQM0d1N0dhRFBybmhCUlptKzRCazBkRWEzUy9NSjl0alFZcHNHbngzWHZQU0ZSTmZkdmxXY3ByWFdzMUhONVVoL3VJVk5jL3p6bzhRZzEycDZzR2JKWC9vMGo3eE51MDhMYmVDckVaTlhyYUJ1MG9hMml6N1hjYkszWHBhOWw2WTBxNmZybTduODZkc2NucnVRODQyQkdzQXZqVEdDUk5IaDZseDhhbktDWFNvdXA2aDE3NGZwY0dKUWRwVUxMdkJUVXE2eHlhczd4RUU0WkU2SjJydSt1ZTAydjB6eS96OWQ3U1lvOXZSdi96N1M3M0lsUWRzWHNwZ0pIZGc5VW52bVUxNXpuTFMxVFo2aUhUWU5qN1ZUUG5yeXZYbWgydWI0dkhENG5RRmNmRTZNS1h2ZXZZM1hKS3ZIckYyWFREMnkyamtaWnYzYmNhZmdCd01KczhQRW9CbHBiMzY2UndpNnhtbzY0Nk5zWm4rODI3NnZSTlpzVis3OGVCZkk4NHRtZUlyajhoVnVjMFBTaFBXMUNnZjg4djhBaEtYL3FoVUt1MnU2NnhxN0pSVTE3Zm9tZStMdEE5WXhQMTZtWHBldm1TTkgyN29VTG56c2hTVmRORGV0K0VBRzB0cmxkMTA4L1J3V2FQa2JHdE5kZGZyV3QwS2o3VXpIUlBBSWVrMWR1ck5XMkJkeW1YOW9UWWpQcm5oSmF5Tk9OblpMWFo5c2tKS2JwOWRMd01CdGRBbEdHUHJkUDYvTm8yMjk4NEt0WnI4TW5zYTF5MXUzT0s2alh4eGJhdjVjc3BmVVAxM2pVOUZHd3o2b3puTnVxbnplMkhwRzh2S1ZaTnZVUHZYdDFkUDB6dHE5Y1dGK3J1ajdackovY0tkQkVFcXdEK05JK1BUOWFkWXhLMHRiaGVrMS9KMXQ5UFQ5U2RweVYwNk5ocjM4cFJVb1JWZnpzdFFmK2FrS0xQZnkvYlkya0FmMTAyTWxyWEh0K3lnTW0zR3lwVVdkY3lWYVY1UnVqZWpNWFpXbHp2RGtqN0pyZ2V6SDNWaEowNE5GSUpZUmEvNjhVQ1FGZmtsRFR0L0c2SzlqRzE4bVVmTlVBbDZZMmZpdjZRWVBWQXZrZjBqSFZxY0xjZy9mM2o3YnJpbUJoTlBUVkJVMC8xdnJmKzVRVGZpM1RkOWVFMkJWcU5hckE3M2FHcUpIMXdYUS9aSFU0ZDl2QmFTVkpzcUVXNzJncFdtMFpaVFJnU29hZlA2NmIrRDY3WjQ0TStBSFExTzhvYTNNOG1ONDZLbGRuVXNTL2MzdjIxV09XMURtMHZiV2h6OGFobVI2WUY2ZWFUNHpSclNiRW1ENC9TeHl0TDllTGtOSTE2S3JQTis4L3ozKzdTQzkrN0JwL012NlczUnZVSlZjaE5LMVRYNkpEVEtRMUo5VDI0eFplVUNJdm0zdGhMTlEwT2paMitVUXY5dU45K3RMSlVJNTVZcHpjdno5QVZ4OFJvVzBtREhwaTdvOFBIQXdjeWdsVUFmNW9udjhwWFlXV2ovck53cDJvYm5acTF4UCtwTWkvOXNFdEo0WlkyUTlYZjd1dXZIckZ0MXlRNjRwRzFIaXRXTnJ2eG5hMjY1YjFjalI4U3FiZXZ5cEFrSFo0U3FNUndpK3ZmbTZiUUhOTWpSS2xScnZwK3dVM1RjSHJIQjJqTWdKYnBPbCt0TFhmWDI1TWtwNCtpZW0xTjg4d3M4TzRiQUJ4S21wOUZHK3hPZGYvN2FobGJqUVpkY1Y5L1pSZlc2VndmbzNrS25qcmNZeFJwYTFjZkYrTTFYWEpRY3FDc0pvTnVIT1VkT0taRVdKUmYzaElpSHNqM2lNV2JxelRnd1RXU3BNdVBpZEZ2MjJvMDQ3djJSMHlGMkV5YU1TbFYrZVVOZXVzWHovdnhDYjFDMUQ4eFFIZk0yZWJlbGhGajFUZnJmVDlFTjlkZi9kL2FjajBsNmJyalkvZmJnaXdBY0RCby9oSktraDQ4SzhsanRvVXZ3VTJ6NTM3ZVhLV2ZzNnVVY3VlcVBiWVBzaHIxMnBRTXpmcWxXTDl0cTliazRWRjZlTjRPTGZwYlgxMTViSXhtTGlyMGVaeFRVcVBEdFdEdzhiMURKVWtPcDlOblRkVDJiQ3R0MEJWdmJOR3luQ285ZTJHcTV0N1FzOFBINXBiVXE5OERhelRzc1hXYWRGU1VYbHRjMVA1QndFR0NZQlhBbjZhb3lxNm41dS9id2hZN0t4cjNPRzBrMkdiVVQ1c3I5Y0Z5ejVXY2U4ZmJkT3NwOFRMNldJeEVjbjNnYUhRNFBXcjMzVDAyVVJjTTgxeWs0eVVmbzZRdVB6cGFseDhkN2Y0NThJYmxxbTEwS3FqcG9kcFh6VGxmTlY2bm5wYXdWNHV5QUVCWFlqSWFaSGU0RmpJc3IvVjg4b3NNTXVubjhnYXZoYWlNQnRkMDlNcmRSdnZVMjUycXFuUG9nVE9Udks1ak14dGtNaHIweExrcFh2c0NMRWJsbDdjc2NuZ3czU095Qyt1OGdsSmZZa0xNbWpISmQyM3lHMCtNVTJXZHcvMmdIaEZvVWt5SVdSdDMraDZGYW1zS0VMSUw2L1J0Wm9VdUhSbXRPei9jUnMxVkFJZWttTnQvYTNQZjZINWhlblJjc2dZbUJlalpiM1pxOWZiMkY1Y3lTSHBqU3JvU3d5MjY1K1B0N250UGNWV2o3djlrdTU2N01GVy81VmEzdVNDaDVGcm9xdmt4Nkp2Yit1alpCUVVlYTFkOGRYTXZqeS85MnRLODJQRHJpd3UxWUoycnhuZFVzRmwzajAzUXA3K1Y2b2VOM2dzRVh6WXkyajJDdDY3UnFWY0pWZEhGRUt3QzZCUjdzM0xtM3o3WXB2OSsxMzRkMWQrMjFiaW52RFFiMVR0VXQ1NFM3OWYxcm41emkzdjE1WmNtcCttRTNxSHFjLy92N3YxaEFVWmxQVHBJLy9nc1Q5Ty9hUmtkVk52MElCa1dhSkxES1ZXMUdrSDF6TmNGN2hHN3Uvc21zMEo3WDZVUEFMcUdFSnZSNTNUSXVGQ3p3Z05OeXZHeG9uRHo2TkRkajN2cGgwTDlzTEZTRTQ2STFDT2Y1M25zVzNCcmJ5V0VXOXlqUFZ1YmUwUFBkcWR4SHFqM2lBdUdSV3JjNElnT3RQVHRzT1JBVFRnaVVzOStzMU5sVFFIMmlPN0JrcVNWdWI0RGdFQkxTMGo4OXBKaW5kUTNWT2NjSHVHeDBCY0FITXFHcFFYcFh4TlNkSHl2VUwyMnVGRGovcnRwajRzK3RmYlEyVW1hT0RSU1p6Ky9TWG03SGZQOHQ3czBkbUM0UHJtaHA0NThiSjIybDNxZk05Um0xRFhIeGVqWExkVTZNajFJeTdkVzYvK3V5RkJ4dGQyOWVOVS8vNWV2VEI4bFhJeEdnMlpkbWVHMS9iMVdvZXlvM3FHNmUyeUMzdjIxeEIyOHRuWnl2ekRGK3ZuY0J4eE0rTnNOb0ZQNHMzSm1zTldvUjhZbHV4ZkgrTE5VMURsVVVlZVF4V1RRTVQxRHREaXIwbVBoamthN1NaSlVYZS93dWFCSFJLQkpsYlYyT1NWOWRIMlBObGYzOU9YRXB6UDMrSzB6QUhSVkVVRW1uNnNVajhod2hYdk5DejIxMWp5bHNzSkhLWUJqZTRib0grY2txYXpHcnVjV3VnSk9nMXlySTdkVmovV3M1NzFIak83dVFMMUgvSnhkcGVjWHRsOEtJRFRBNUhPRTdTUGprdFZnZCtxcHIvTGQyOFlNQ0pjay9iRFI5K3NWYURXcXZ0RXBoMVA2WUhtSm5yODRWWk9HUnhHc0FqZ2t4SVNZRlJGbzJtT2JCODlLMGxIcHdUcm52NXVVbVYrcklLdFJQWDJVTDl0Y1dPY3hjdlR2WXhOMDN4bUplbnArZ2VhdThxNi83WlIwMmV0YnRQSysvbHA0ZXgrZE5tMkRzbmY3QXZLMjBhNVplMi84VktnajAxTTE5WU50U2d5M2FQWTEzVFhpaWZXNmZ0WldmYnl5eEtNRVRqT0RwTEFBVTV2di81SnJacUFrcmM5dis4dTN0a3IxQUYwQndTcUFUdFBSbFROalFzeDZaRnh5aDg4YkcyTFc0SlJBajIwOTQ5cXV1OXFlUzBkRUt5N1VyTGY5ckFuYnAybEZaVWw2L0lzOHZmWmpvYVpmbUtwR2gxTlQ1Mnp6bUZMYTNQN3g4Y25LS2FyWEZoOGpzZ0RnVU5BdDBxcHRQa2JjbkQ4c1NwSnI0YWpkaFRjOTBQb2E2ZnJ5b2tLTjZoT3FmNStYb2wwVkRYcDNhWWxHOVFsVlJKQkozNnd2MytmK0htajNpSnlpZW8vcG5XMkpDVEY3QmFzR3VZTHJqUVcxN2xGUFlRRkdYVElpV2o5c3JGUkJHNlY0Z3F4RzFUUzRIcHBMYSt3YU8zMmpmdDNTL2tyUkFOQVYzSHQ2b200K09hNURiZWZkdU9lNnBMRzMvK2IrTXU2eGNjbTZlMnlDWmk4dDBkOCsyTmJtTVlXVmpUcmp1WTFhZUhzZi9YUlhQNTMrM0ViM29vanAwYTdGZjUvNXVzQTlROExoY0dyU0s1dDFaSHF3MXVmWGFuMStyVVoyRDFhQXhlaHhmK2tkWjFOK2VZUFhUTURkblhWWWhDcHFIZnA5aCs5eU1TRTJvd3JLT3pZNkZ6Z1lFYXdDNkhJdUhSbXRTMGRHdDkrd0EzckcydlRVeEJSdDNGbW5PY3Y5RzNrek1DbFEzemQ5dTd0a2krdkRUZGF1amZyeHpyNjYrcmdZWFR3ejIxMG44TXhCNGJyMzlFU3R6YXZWYWRNMnRMbnlNZ0IwWllFV2czckhCK2kxeFo2TGNCeVdIS2p6aDBYcTI4d0s1Wlo0UDV4RkJMayswcGJWK0Y3WThOcTNjcFFRWnRFN1YzZlhZU241R3RrOVdMVU5Ubytwakh2alFMeEg3RXNwQUtla3V6L2E3ckh0NGJPVEZSVnM4aWhuc0x0Z3E5RmpjVEIvVm9vR2dJUGRmeGJ1MU1jclMvZlk1djR6RXpVb09WRG52Ymg1aiszS2F1d0tDekRxMWN2U05lR0lTTTFiVmFiSnIyYTNXLy8wdDIwMU9uWGFCbjE5YTI4dHZyT3ZIdnM4VDA5OG1hL2plb2FvcUxKUlQzeVpyNGxIdE5RRnIybHc2dnVtZXFpOTQyejY3S1pleXN5djFjaC9ycGZrQ2tPL3U2T1BOdXlzMDJuVE52Z3NVU081RnNVYU96QmNzNWNXZTMwaDJDd2l5S1ROaFN6UWk2NkxZQlZBbC9QbVQwVjY1bXZmaTJSbHQzTlRINUFVSU1tMXFFbnZPSnUrbjlwWGdWYWpMcDY1dWMwUEM3NzBUUWhRU3FSRks3WjZUdFZjazFlclVVOWw2cU8vOU5UYWh3Ym83bysyNjZ6RHdqWGhpRWk5L0VPaGJucy9sNmt5QUE1Wlp3eUtrTlZzMEhjYldoYS9pQW95NloycnU4dGtOSGlGZnMyYWEzYTNGYXhXMWprMFp2cEd6YndrVFhlUFRaQWt6VjVhb2lJL3Y4UTZHTzRSUzdaVWE4WjM3YzhHQ2JHWjJseThxdG1Va2RHNitlUTRmYit4Y28vQmNXcVVsUzhFQVJ5eU51MnEwNlpkZTM3R3VLNGlWbldOVHArekxscExETGZvK3p2NnFHZWNUVy85VXF5cjN0elM0ZnZMMHB4cUhmOWtwajY0cm9jZU9qdEp2ZU1EZE5XYlc1UmYzdGptdlNNbXhLeTVOL1pTVloxRDU3K1U1ZDVlV2VmUXhhOWs2MzgzOTlKNzEzVFh1VE95dEhzM0RKSmVuSndtbzBINmR4dlBYZ1pKOFdFV2xWVDd2ajhEWFFIQktvQXVwZjhEYStSd090WFlUalpwYTZyWDJ2cnp3ZFJUNC9YZ1dVbXFxWGZvcFV2U2RkNkxXWHAvV2JIZVcxcWlwVDVxMlRtY1R1VVUxZnQ4a0wvb1NOZVUxUTlYZUQrSS9yNmpSbmQvdUUxdlhwR2gxNmVrUzNMVnBIdHc3ZzVDVlFDSHRNdEdScXU2M3FGUGYzT04vRW1Kc0dqdWpiM1VQekZBOTMrNlF6OW4rNTVlZm5MZlVFblM1ajA4MkpxTmNqL1lPWnpTK2NNaWRVVHFRTDIydUZCZi9GNm1sYmsxMnRPajY4RndqN2pqL1Z5VjFkZzdWS1BiYWpJb3Y3eEJTOXVZc24vanFGZzllMkdxY292cmRVR3JoKzNkOVVzSTBJanV3WnE5ajZOL0FhQXJzNWtOY25ZZ0g4MHZhOUNxN1RWNmJYR2hIdnNpdi8wRGRyTnFlNDJHUGJaT1QwNUkwWU56ZDZpMjBhbjU2M3lYdllrSk1XdkJyYjBWSFd6UzhVOWxlczBJV1poWm9XdmZ5dEdybDZYcm1mTzc2YS92NWJyM21ZM1NLNWVtYSt6QWNQMTdmb0hQKzZBa0hkOHJSQ0UybzFadlkrMElkRjBFcXdBNnpUWEh4ZXFxWTJQMzZ6bnIyL2hHZDBSR3NLNDdJVlpsTlhiVk5UbzFORFZJa3R4MWhPNFlIYTkvVFVqUnl6OFU2ajhMZDJyaDdYMjA3cUdCbXIyMFdJTlRBcFVlYlZXRDNha0d1MVAxalU3WkhVNVpUQVpOL1dDYnJDYURyamc2V2xhelVUYXpRWE5YbGVxbWsrSzBPS3RLbXd2clpUUklmZUlETkN3dFNDZjFEZFBaaDBjb0t0aWtuemRYNmIybHhScmRMMHpuRG9uVXVVTWl0VFNuV2dzenk1V1pYNnZNZ2xxdHphdmxHMTRBaDRRVGVvWG96TVBDOWRyaUlsWFZPM1JhL3pDOVBpVmRDZUVXUFQyL1FQLzRMRStTNi8zODdyRUpLcXhzVkhXOVEwa1JWbzBmSEtFVlc2dTlGdXlRWEtORHp4OGFxUnRPakZOY3FGbHYvbFNrMjk3UDFZUWpJblhEcURnOU9pNVpqNDVMVm1GbG81Ym1WR3ZOamhxdHk2dlZqdEo2N2F4b1ZIWmhuYTQ0SnVhQXZVZjBUUWh3MzlPYURXOWE2S3NqVWxxVkRaangzUzRGV28xNjdzSlVUVGs2V2h0MzFtbk1zeHZjQzVxTUdSQ21CODlLY3IvMkZwTkJKL1lKbGNWazBJdnQxT0FEZ0VQSk9ZZEg2S1Mrb1NxdnNjdGlNbWgwdnpDdHpmTmRnN1ExcDZTSkwyVHQ4WXUrOXBUVjJIWE5Xemw3YkJOZ051aWIyM29yT2NLcWsvK2QyV2JmWGx0Y3BPRVp3YnJwcERqTlgxZXV1YXZLZEhUM1lEMS9jWm9HZHd2VTIwdUszZlZmZThmWmRNZXBDY292YjFCMXZVUGhnU1pkZFd5TUttb2QrbURGbmtzbEFBY3pnbFVBbldaaFpvVlhIVDFmT2pKZHNUMGwxWTBha1JFc204VW9zOUdneWpxN25wNWZvTTlYdTFiWExLdXhhOTZxTWwwL0swZDJwelRnd2Q4MTlkUUVqUjBZcmt0R1JMdFhuRzdQNWwxMTJsSFdvTWdnays3OVpMc3VHQmFwbVplbUs2VHArTXo4V3IyK3VGQ3YvRmpvL2dBemJjRk9wVVZaZGQ3UVNKMCtLRnczblJpblFLdXIvYVJYc3YxZUVBVUFEa2FuRHdwWGRiMUQ5MzJ5WGNmMUROR1hOL2RTVGIxRDEveGZqbDVlMUhLdktLNXExTmlCNGJLWVhETVBHdTFPL1poVnFTdmYyT0p1RXgxczBrdVhwR3RZV3BCU282eHlPcVVmTmxYcW9wZDM2SnVtK3A4di9WQ29sMzRvVlBjWXE4NDhMRUluOUE3VmtHNUJHak1nektOZjQyZGtIZEQzaUQ3eEFicDlkUHhldnVxZVhsNVVxQ3VQaWRHVW82TTFiMVdacHJ5ZXJhS3FsaS8zZGxZMGFsaGFzRXl0ZnQzc3ducmQvRjZ1ZnRoVTZlT01BSEJvaWd3eTZjWVQ0MlEwU0U2bmF6REhQUisxdlFCVmEvc1NxblpVYmFOVHozeGRvSlc1MVZxNXJXYVBiZi82YnE2K3phelEzRlZsdW50TWdoNGJuNnpxZW9kdWVTOVgwNy9aNmU1dmFZMWRGeDhWSlp2WklMUEpvQWE3VTc5dnI5R3RzM09WVjhiaVZlaTZERTVuUndhay8zaytXVm1xY1RQYW5tNkVBMXp6M3lhRGROZHBDZnJIT1VreU56MzRIT3FlWGJCVHQ4ek9iYi9oSWNKbU5zanVhSC9LL3AvRllqTElaamJzY1pxbHhXU1F4V1NRMVdUd2VLaHNmaGQxU3FwdmRLcXEzcUZ4Z3lQMDhjcFNCVm9NZXVETUpQMjZwVXBTTm93aUFBQWdBRWxFUVZUZmI2enNVQTA2cThtZy9va0I2cHNRb05uTFN0b3RWdDhsdFhvdlNZKzI2cWM3K3lvaDNOS3BYUUlPSmcvTnk5T0RjM2QwZGpmOFlqRVpOSFpBbUQ1ZDVmckM2NllUNC9URjcyVnQxcTB6R1NTcjJmWGc1dXRlTXZPU05BWGJqUHBwYzVVK1dWbXFuR0x2MGF5K2hBZWExRDNHcXBSSXF4TERMWnE1cUZBbTQ2RnpqekFacEhHREkvWTR1c2dnMTJzdlNYVnRMR2h5MEdoMXYwbUpzR2poN2IzVk15NmdVN3NFSEV4NHh0a3pneVNEUVYzbTgzeWd4YUNiVDQ3WHF6OFdhbWRGMi9jc1kxTUUwRlYrNy8yR1o1eDk4dFJYQlpxMXBGaWYvS1dIVXFPc25kMGROMGFzQXVnVUI5cURXUE1Vem82MDZVaUZvT2FWUVdzYW5McXJqY1ZXMmxKdmQycmx0cHAydnowR2dLNmt3ZTUwaDZxUzlOekNQUy9BWkhlNjNtUGJjdFgvN1hrYVpGdkthdXhha1Z1akZia3Q3OEdPUStnZVlYZXEzU21iVGgxNDkzRUFPQkE1cFE3VlZqMVkxRFE0OWNTWDdkZCtKVkRGb2FSajg1WUFBQUFBQUFBQUFHNEVxd0FBQUFBQUFBRGdKNEpWQUFBQUFBQUFBUEFUd1NvQUFBQUFBQUFBK0lsZ0ZRQUFBQUFBQUFEOGRNZ0VxeG5SVnNXSG1yMjJtNDFTMzRRQWhRWDQvMUwwaUxVcDFQYkh2SVJtb3hSaU04cG84TndlWWpQS1lqTDRQcWdkYVZGV3BVWlo5MFB2QUFBQUFBQUFnRVBiSVJPc3pyMnhsKzQ3TThscmUzS0VWZXNlR3FCekRvL3c2M3dXazBFZlh0ZEQzOTNSUjNzWGMwcURrZ1AxOU1RVW44ZGZlR1NVS3FZUFVmL0VBUGUyaUVDVEtxWVAwZTJqNC8yK1ZuaWdTYXNmR0tBWEo2ZnRaVzhCQUFBQUFBQUFOUE1ld25tSWFSNzk2WEQ2ZDl3VDQ1TjFXRXFnSnI2UUphZWtNd2VGNjkycnU3ZDczUFBmN3RTZEgyNlhKQjJaRnFUYlJzZHJSMW1EbnA1ZjRHL1h2WVRhaklvT2Fmcy82YnUvRnV2cTQySTA4WWhJTGMycDh0bW1wTnF1c2hyN1B2Y0ZBQUFBQUFBQTZNb08rV0RWM0JTczJ2MUlWaThaSHFYYlJzZHJ4bmU3OU1HS1VrblNob0phUGZGbGZydkgvcExkRW1pK3VyaElaeHdXb2NmSEordUhqUlZhc3FYYXo5NTdtalE4V2pNbXBiYmI3djFyMnc2QTcvdGtoeDc1UEcrZitnRUFBQUFBQUFCMGRWMDZXTzJmR0tCemgwUktrbUpEelJxV0ZxUjdUMDlVZm5tRGZ0OWVvMVA2aFNtdXFlN3FPWU1qMURNdXdPUDRYN0tyTkg5ZHVjZTI4WU1qOU9wbDZmcCtZNlZ1ZmkvWHZYM0R6cnE5Q2lUL01pdEhKL1VacUZsWGRsZi9COWZvb2JPUzFEOHhRQ21Scmxxb3oxNlFxb3BhMXdqUzV0RzFsNHlJMW9pTVlFblNRL04yYUVWdWpjYzV4enk3MFQzcWRIQzNJQjNiTTBUL1dialQ2OXFuOWc5VFhKaEZiLzFjNU42V1cxTHY5KzhBQUFBQUFBQUFIR3E2ZExEYU05YW02MDZJbFNSRkJaa1VuQlNvbEVpcjF1eW9VWWpOcUh2UFNIVFhONTF3UktUR0QyazUxbVkyNk9uNUJSN0I2bFhIeG1qR3hhbGF2YjFHWnorL1NZRVdnNjQ2TmtZdmZMZExmbFlTY0N1b2FOUzFiK1VvdDZSZURYYW43QTZuR2gxT2QybUM1cDhseWREVVdVZXJiVTRmRjE2MnRWcUZsWTJTcEdON2htalM4Q2hOZmpYYnE5MTFKOFJxV0Zxd2JueG42MTcySGdEK0lIdGJ2Qm9BQUg5d3Z3RUEvRm00NTNSSlhUcFkvWFJWbVQ1ZHRVcVM5UHNEQS9UdGhncVBFSEhhZ3AwYW5oR3NuKy9xcXpPZTIrUVJvbFpPSCtKUkhzQmtrTzQ3STFFcnQ5Vm83SFRYaU5CbkwraW1HMGJGNmZzTkZWcVRWN3ZYL1p5OXJNVDk3L2Q5dWtPU3E5ekFtMWRrNk5iWnVlNXpSd1NhVkRKdHNHWXRLZDVqMllFcmo0blJmV2NrU21vWjVWbzVmWWhYTzV2WklLUFI0TEZ2NG90WituSk51VmRiN0x0dWtSYkZoWnExczZLeHM3c0NIRFJNUm9ONnhka1VZT0ZUQ09DUGpHaXJvb0pNS3E2bWJqclFFVWFEMUQzV3BoQ2JxYk83QWh4VWVNWUIvTWN6VHRmU3BZUFZqZ2kyR2lWSmxYV2VEeDVPU1haSHk4OTJwM1RwcTlsYXRyVmFsWFVPRFUwTjBnMmo0alRqdTUzSzJsV25tRDBzR3JXNzJnYUhCaVVIcWs5OFMrbUJPY3RMVkZuWGNrR0RZZS8vQjV1L3JseHJkcmpLQTR3ZkVxRXJqb25SaFM5djltcDN5eW54NmhWbjB3MXZ0NFROeTdmdVc1MVh0RzFVbjFBOVBiR2JzZ3JyT3JzcndFSERhakxvK0Y0aENnczg1RzlYZ0YvR0RneVR3OWxOT2NXVStBRTZ3bXgwemZUeTV6TTlBSjV4Z0wzQk0wN1hjc2orVnpRYUpJZFRpZ2h5ZlN0ZFhyTmJzT3IwWHREcXU0MlZrbHhoN050WGRWZFJWYVB1KzJTSHJqbzJSczlkMVA2aVVjM2UrS2xJdFEwT1hYdDhySHZidHhzcVZGblg4dkJqYk1wVjk2YkV3TmJpZW5kQTJqZkJGZDdPVzEzbTFXN2kwRWdsaEZsODdzUCtGeFZzMXVRUlVaM2REUURBSVNBMjFLSXBSMGQzZGpjQUFGMGN6emdBRG5XSFZMQWFiRFhxck1QQ0ZSbGsxdkNNWUtWR1diVjZ1MnRrWjE1WmcwZGJwOU1wdTQ5VTB5RHA1VXZTMUR2ZXBucy8zcTdTR3J1K1dsdXVTM3pVTUpXa1cwNk9WNy9FQUYzN1ZvNTdXOWF1T3YyNnBVcTN2SmVyOFVNaTlmWlZHWktrdzFNQ2xSaHVjZjE3dHlCSjBqRTlRcFFhWlhYM1g1SjZ4d2RveklBdzkvbStXbHV1MWhtdzAwZmgxYlpLQVdRVzhNMGlBQUFBQUFBQTRLOHVIYXlHMkl3NnBrZUlqdThkcW02UkZnMUlpdGFVbzZNMWIxV1o1aXd2MGVUaFVUcnpzSERWTlRxOWFwRFpuYjREeWtmSEpldWlvMXpmeUZYVnU2YnViOWhacHcwN2ZRZVVFNCtJVk04NG05NzZwZGhyWDZQRHFZWlc2ZTNkWXhOMXdiQklqell2WFpMbWRkemxSMGZyOGxhalVBSnZXSzdhUnFlQ21vTFh1a2J2Zm8vNzd5YXZiVk5QUzFCeWhOVm52d0VBQUFBQUFBQzByVXNIcTljZEg2c25KNmFvdmlsby9IcGR1VzZkbmF2ZmQ3Z1dnMXFZV2FGRlUvdW9XNVJWbjkvVVUxZSttZU1ldWVwd2VJZVRUNHhQMXAxakV2VER4a29kMXl0a3YvZjM2amUzdUJmWGVtbHltazdvSGFvKzkvL3UzaDhXWUZUV280UDBqOC95TlAyYm5lN3R0VTIvWDFpZ1NRNm5WTldxVnVzelh4Zm9Qd3QzdXR1MDlrMW1CWXZTQVFBQUFBQUFBSHVoU3dlclg2MHQxOGIvWm1uQituTDlmRmMvWlJiVXVVTlZTU29vYjFCVXNGbnI4MnQxY3Q4dy9mN0FBRjAvSzBlemw1WElLY25ZYWdHcHNBQ2piam9wVHYvM2M1RWUvVHhQNng4ZXVOLzdXMUhuVUVXZFF4YVRRY2YwRE5IaXJFb1ZWcmFzcnRob2Q5V0RyYTUzZUd4dkZoRm9VbVd0WFU1SkgxM2ZRNlA3aFhtMWFjdUpUMmZxMXh3V3JnSUFBQUFBQUFBNm9rc0hxNnUyMTJoVlV3MVZYMDRmR0s1Z20xSDNmTFJkVzR2cjlkNDEzUlVYNm5wSkd1d3RVK3RUbzZ6YVdseXZDMS9lck05V2w2bDdqTzBQN2ZlbEk2SVZGMnJXMjB1OHl3ZnNTWitFQUcxdFd2MzM4Uy95OU5xUGhacCtZYW9hSFU1Tm5iUE5vK3hBYy92SHh5Y3JwNmhlVzRwWU5SZ0FBQUFBQUFEb3FDNGRyTGJucmpFSktxMjI2MzlyeTFWZDc5QmhENjlWZFZQZDFLbzZoOElEWFNORUYwM3RvemQrS3RKOW4rNzR3L3ZVTTlhbXB5YW1hT1BPT3MxWlh1TFhzUU9UQXZYOXhncEowcEl0cnRHbldiczI2c2M3KytycTQySjA4Y3hzbGRhNGFzbWVPU2hjOTU2ZXFMVjV0VHB0MmdidDhqRUNGZ0FBQUFBQUFJQnZ4czd1UUdlNWJHUzBqc29JMWpOZkY3akQxT1ovU2xKeFZhTVN3eTBLc1JtVkVtbjFPZlYrZnhpUUZDQkpzcGtONmgxbjA2Sy85VldnMWFpTFoyNzJHbUc2SjMwVEFwUVNhZEdLclo3VCtkZmsxV3JVVTVucWx4aW90UThOMEdVam96WG4ydTZhZTJOUHZiK3NSTWYrYTcwS0tnaFZBUUFBQUFBQUFIOGNNc0dxcWRWdjJpZmVwdWN1VEZWT1ViMm1MU2p3Mlg1TFViME9Ud25Vc0xSZ0dRelMwcHlxdmJwdVZMQlpkb2Z2ZlZOUGpkZURaeVdwcHQ2aGx5NUpWMm1OWGU4dks5WXB6MnpRVWgvMVRoMU9wM0tLNmxYV05PcTB0WXVPakpJa2ZiakNlNVRyN3p0cWRQZUgyeFFUWXRiclU5STE0WWhJZmJDOFJBL08zYUhLdWpZNkJ3QUFBQUFBQUtCTlhib1VRSjk0VzFNZFZaTjZ4d2RvenJJU1pVUmI5Zld0ZlJSb01XanlxOWtxci9VZExNNWZWNjd6aDBYcWcrdDZxTHpHN2pQbzlPV2RxeklrU1JXMURzV0dtblZjcnhEOXVzWDcyRHRHeCt0ZkUxTDA4ZytGK3MvQ25WcDRleCt0ZTJpZ1ppOHQxdUNVUUtWSFc5VmdkNnJCN2xSOW8xTjJoMU1XazBGVFA5Z21xOG1nSzQ2T2x0VnNsTTFzME54VnBicnBwRGd0enFyUzVzSjZHUTFTbi9nQURVc0wwa2w5dzNUMjRSR0tDamJwNTgxVmVtOXBzVWIzQzlPNVF5SjE3cEJJTGMycDFzTE1jbVhtMXlxem9GWnI4MnBWVXUwZDNBSUFBQUFBQUFCbzBhV0QxVUNMVWY4K3Y1c2tLYWVvWG0vOVVxU29ZTE5DYkVaZDhtcTJGbTJxYlBQWU4zOHEwcmpCRVRxaGQ2aHVmejlYZFkwZG01YWZGbTNUaUF6WEtGZTdRMXF6bzFhM3ZMZlZxMTFaalYzelZwWHArbGs1c2p1bEFRLytycW1uSm1qc3dIQmRNaUphd2JhT0RTYmV2S3RPTzhvYUZCbGswcjJmYk5jRnd5STE4OUowaFRRZG41bGZxOWNYRitxVkh3dTFOcTlXa2pSdHdVNmxSVmwxM3RCSW5UNG9YRGVkR0tmQXBvVzZKcjJTN2ZlaVdRQUFBQUFBQU1DaHh1QjBPanRleVBOUDhNbktVbzJia2JWZnoya3lTSzNMbFVZSG0xUlUxYm1qTWkwbWcyeG13eDZuNGx0TUJsbE1CbGxOQm85U0JzMy94WnlTNmh1ZHFxcDNhTnpnQ0gyOHNsU0JGb01lT0ROSnYyNnAwdmNiS3p1MEtKWFZaRkQveEFEMVRRalE3R1VsY3V6TDM0am1ZdzNTWGFjbDZCL25KTWxzTXV6RENRRUFBQUFBQUhBb2UrcXJBczFhVXF4UC90SkRxVkhXenU2T1c1Y2VzZHBzOXpXZ09qdFVsZVNlNXQrUk5oMHBRdkR4eWxKSlVrMkRVM2Q5dE4ydnZ0VGJuVnE1clVZcnQ5WDRkUndBQUFBQUFBQndxRHBrRnE4Q0FBQUFBQUFBZ1AyRllCVUFBQUFBQUFBQS9FU3dDZ0FBQUFBQUFBQitJbGdGQUFBQUFBQUFBRDhSckFJQUFBQUFBQUNBbjh5ZDNRSGdVRkZWNTlESzNHb1ZWaloyZGxjQUFBQUFBRUFuTUJvTjZoNWpWWi80QUpsTmhzN3VEdllSd1Nyd0ovbGhZNFd1ZVN0SHVTVU5uZDBWQUFBQUFBRFFDVXhHZzQ3dEdhSlpWMllvT2NMUzJkM0JQcUlVQVBBbjJiQ3pUdHNJVlFFQUFBQUFPR1RaSFU3OW1sMnBraXBtczNZRkJLdkFuOFRwbEp5ZDNRa0FBQUFBQVBEbmM4b2RDamhGQ1lDdWdtQVZBQUFBQUFBQUFQeEVzQW9BQUFBQUFBQUFmaUpZQlFBQUFBQUFBQUEvRWF3Q0FBQUFBQUFBZ0o4SVZnRUFBQUFBQUFEQVR3U3JBQUFBQUFBQUFPQW5nbFVBQUFBQUFBQUE4QlBCS2dBQUFBQUFBQUQ0aVdBVkFBQUFBQUFBQVB4RXNBb0FBQUFBQUFBQWZpSllCUUFBQUFBQUFBQS9FYXdDQUFBQUFBQUFnSjhJVmdFQUFBQUFBQURBVHdTckFBQUFBQUFBQU9BbmdsVUFBQUFBQUFBQThCUEJLZ0FBQUFBQUFBRDRpV0FWQUFBQUFBQUFBUHhFc0FvQUFBQUFBQUFBZmlKWUJRQUFBQUFBQUFBL0Vhd0NBQUNneTB1TnNtcG9hbENiKzRlbUJzbGs2Tmk1N2htYm9QT0hSdnJjTjNsNGxQNDFJV1Z2dXVnV1pEVXF3T3paR2F2Sm9HRHIzbjEwTnhta283c0hkN2g5VkpDcFErMnVQQ1pHNzE3ZFhaWU92SERKRVJZOWNrNlNSbVQ0N29kQjB0L0hKbWpTVVZFZDdpY0FBRUJuSTFnRkFBREFmaGNUWXU3d24wQkxTekJuTVJrMFprQ1kzMytHZEF2Y1kzOHVQaXBLTDA1Tzg3bXZaNnhOUy8vZVQrT0grQTVMV3d1MUdmWEFtVW02cUkwQWNGaGFzTTQrTEh5UDV6QWJwWHRQVDJ3ejdGeDFmMys5ZFdXR3g3Wi9UVWhSMFRPRDIrMmZMdytjbGFSRmYrdmJacWpaV3U4NG05WS9QRkMzblJMZmJ0c2owNE4wd2JESURnWFMwODd2cG11T2k5WDYvRnFmK3k4NktrcVBqRXRXY1ZWait5Y0RBQUE0UUpnN3V3TUFBQUE0K0ppTlV0K0VBSi83S21vZDJ2TDRvQTZmYStxY2JYcHFmb0VrS1R6UXBDLysyc3Z2L255eXNsVGpabVM1ZjU1N1EwK2QyQ2ZVL2JQRlpKRFpaRkRsOUNIdWJhVTFkcVhjdVVxWGpveFdTYlZkMzIrc1VFU2c1MmpOdWthSGFocWM3cDlIOXcrVDFXelF1NzhXKzkzSFpsYXpVWk9IUitucTQySTArQjlyVlZKdDMrdHpOZXNXYVpISjZEdmgvUFMzVXQweE9sNVBUVXpSNUZlemZiWnhPcVdjNG5wbEY5VnJiVjZ0bnBxWW92enlCcjI5Wk85L3oyWmpCb1JwNHRCSWxWVGI5ZTBkZmJ6MmovdnZKajE4ZHBLY1R1bnhjMVAwK0xtZSsrc2FIQnIreFBwOTdnY0FBTUQrUnJBS0FBQUF2OFdFbUxYNmdRRSs5OTB4WjV0R1A3UEJZOXVURTdzcE9jS2lpMmR1OW1xL1lXZWQxN2FYZnlqVVkxL2tkYWd2eSsvdDc3WHRsdG01Q3JXMVRNNjYvSmdZbmRJdlRKTmFYZC91bEl3R2FmTHdhRVVHbVZUdzFPRmU1M24rMjEyNjhaMnQ3cDh2T2pKSzVUVjJ6VjFWMXFHKytWSmQ3OUNrVjdMMTAxMTk5ZHBsNlI2QjhONzY5WjcraWcvYjgwZjdZM3FHS1BzeDM0RzMzU0dacjErbUJydFRFMS9NMHRKNyt1bTF5OUsxcmFSZTMyK3MzT3QrZFkreDZwVkwwL1hlMGhKOXRxcFV6NXpmVFhkL3RGMTVaUTN1TmcrY21hUnVrVlpkUEhPejBxSnR1bTEwdkc1OFo2dHE2aDFOZlhPMmRYb0FBSUJPUmJBS0FBQUF2eFZXTm1ySVA5WktrcTQ2TGxZM2pJcDEvN3k5dEVHN0tsdW1kQnZrcW5FNmYxMjV2bDVmMGFIemw5ZmF0YVdvdmtOdEhUNkN0NnhkZFJveklFem1wbEdjNFlFbVdVMEdwVVJhM1cxK3lhN1M1VWZIS0NQR3FubXJ5dlRkQmxmZllrTE11bk5NZ3A3L2RwYytXbEhpYmg4VFl0YlpoMGRvNXFKQ1JRV1pkRlM2OTlUNmxFaUxncXhHamVvZDZyV3Z3ZTdRajFsVmtxUmxXNnYxNy9rRnVuTk1naTQvT2xyTGNxcjE4TmxKa3FTRU1JdEdkZy9SeDlmM2NCODdLRGxRRnBQQnZTMnpvRlozZnJqZDQveHpscFhvNmFhUnY1SjB6Zkd4V3BsYnJTWFpWUjd0d2dKTnV1S1lHTTFiVmFwTlRhRjI2MWV3c0xKUkY3NjhXUXR1NjYyNFVJdlg3OUZSM1NJdFduQmJIeFZYTmVxS043Ykk0WERxempHSnVteGt0RTc4OXdZMTJKMGExVHRVVTQ2TzFtTmY1T3ZkcFNWS2liRG8xbFBpTmVtb0tFMTRJVXQyTWxVQUFIQUFJMWdGQUFDQTN4b2Qwc3B0TlpLay9LYlJoODAvUzlLSWpHRDFqTE5Ka3FLRHpZb0tOcW5SN3RUazRaNjFTVmR0cTlHcTdUWDZJOHk1dG9lMkZOV3J0THBSS1pGV1JZZVlkZGVZQkVuU3lCNGh1dWpselhwc2ZMSWNUaWtpeU9RdVIzRHpTWEVxcTdIcjl2ZHpWZGZZa3V4ZGZuUzByR2FEWHZwaGx5WU9qZFF6NTNkcjg5b0xiKy90dGEyb3NsRXh0Ly9tL3ZuaHovSlVYZS9RTzB1SzFTcytRSTJ0QW1LbjVQRno4NzgyYjdNN3ZLOVpVTkdvbjF1RnFGL2YybHRiaStzOXRrbFNlclJWRnd5TDFKeGxKVjc3bXYyY1hhWGU5LzJ1N2FVTlB2ZDN4S1RoMFRJYkRUcnIrVTFLQ25jRnRQZDlzbDIzajQ1WHJ6aWI2aHVkMmxGYXI5Y1dGK250WDRyVU05YjE5K1Z2SDJ6VHVVTWlGQmRtOFJqWkNnQUFjS0FoV0FVQUFNQitkOVd4TWJyaW1CalZOdzA1ckd0MGF1TFFTRTBjMnJKQWxNMXMwRVB6OG53R3F6MWpiUm8zT0tKRDE3S2EyMTZQOVk0NXVmcHlUYm51R3BPZ2lVZEU2dGduTXlWSmxkT0g2TFFCWWJLYURKcjhTcmJldmlwREovY04xZUtzU3Qxd1lwdytYbG5xRWFvR21BM3VCWjF5aXVvMWMxR2g1aXhyR2MyYUdtWFZqM2YyMWVydE5Zb0pNU3M2Mkt5TFoyN1dMNjJDeTkxSFgxYlhPL1R3WjY1eUI2dTMxMmppaTY0eUJWbVBETlR5cmRVNjc2V1dzZ1hUenUrbTYwNklkYmRwUzlZakF4VWY1Z294ZzIxRzNUTTJRWGVNOWx5SXl0QlVpdlgvcnNqUTYxUFNKVW5MdDFicitLY3lQZHJ0UzZncVNmLzhNbDl2L1Z5azBocTdLcVlQVVhtTlhRMU5MOEwzdTlWYTNYM0JyOUFBazJaY25McGZ5aVFBQUFEOFVRaFdBUUFBOElkWW0xZXJnUSt0YVhOLzQ0eWhiZTQ3WjNDRXp1bGdzTG9uSDEzZlUzYUgwMnZ4cW1DYlVlOHZLOUhVT2R0VVhHM1hOY2ZGNk8ycnVtdisybktsUmxsMXhuT2U5VjJ2T1Q1V0NlRXQwK0lyNnh5cXJHc1pObnJ0OGJFcUtHL1V0NWtWT3JWL21IN2JWcU5UQjRUcmd4V2xIdWNKdEJoMHdiQ1dVYnViZHRWcDBTYlBHcVlHZys5RnFEcmkycmR5RkdCeEJjM3ZYOXRESDYwbzhWcUFLaTdVckZjdVM5ZTBCUVg2c2VuYXBUVjJKWVpiZFBOSmNSNXQ3LzFrdThJQ1RMcjRLTStSeHBJMElDbFFrblRkQ2JGcTNDMDFYclc5UnQ5dnJOUzIwZ2FGTk5XNnZXaG10cjVhMjdIYXRMT3U3QzZiZWU5ZkJ3QUFnRDhEd1NvQUFBRCtjT2NQamRUZlRrdlFxS2N6UFFMSnR2eDdmb0h1L0hCYmg4NmQvNlQzb2xPU0s5eDc2cXQ4blgxNGhDNGJHYTFWMjJvMDhjVXMxZFE3OVA2MVBWUmVZMWR4dFYyU05PWDFMZnJ0L3Y2YU5EeEtUM3lacjQydEZ0U0tDVEhyZ1RPVFZGbm5jSWVFclptTjBoWEh4R2pPOGhMM2xQMFBsNWZveVlrcHV1VzlyYXBwYUFrZHd3Tk5lcTFwbEtna3ZmRlRrVmV3YWpSNDFqejFSK3NhdG5hSFV4dDIxbW5lYXM4d016M2FWV2QyV1U2MXg3NitDUUh1VWNMUklXYkZoSmoxNE53ZGlnK3o2SWx6VTd5dTFSeDhQbkpPc3RlK0Y3L2Y1YlhvMWNkLzZhR09ya05sTVJrMDk3ZlM5aHNDQUFCMElvSlZBQUFBL09IaVFzMGFtaGJrWGt5cVBhNGFvL3QyemF2ZTNLS1psNllyTnNTc1diOFVhM1QvTUMyOXA1OW1MeXZSRlc5czBicjhXa2xTYkloWjk1NlJxTkFBazRvcUczWFRpWEV5R3cxNmZYR2gxdVRWNnJGeHliS2FEWHI4aXp3OU9zNDdSTHoyK0ZnbFJWajB5cUpkdW14a2pDVHB3eFVsZXZhQ2JycnB4RGo5NjZ1V0JhWHl5eHNWZU1OeVNkS3llL3RMa29LdFJoM1hLOFRkSnRobVZIeVlSV01HaExtM3BVVmJaVFRJWTl2bVhYWGEwQ29BZGpxOVU4czlsUUxZM2ZyOFd2Vjl3RFhDK043VEUvV1BjMXlMYWEzTHIxWElYMWQ0dFg5aFVxcXVQVDVXTWJldFZHMWorNG5wMmM5djBwZHJ5dHR0SjBudlh0MWRBWXhZQlFBQUJ6aUNWUUFBQUhRcDNTSXRlbkppTjUwM05GTHZMQ25XbUdjMzZDK2o0dFEzSVVBVFg4elNMU2ZIYStuZisyblNLOWthTnpoQ0Z3eUxVbjU1ZzhaTzM2aEZteXAxMTVnRS9mV2tPTjF4YXJ6KzlzRTIxVFU2ZE8vSDIxVlUxZWgxclZDYlVmZWZtYVI1cThxMElyZEdsNDEwYlMrcXNtdm1va0xkUFRaUk14Y1Z1a2ZHU25LSGtNMDVhTGNvcTc3NGF5K1A4eDdmSzBUSDkvTGNKc21qM1QrL3pOZGRIMjJYSkFWWmpSNDFZWnU5KzJ1eDN2eXB5R05iZkpoRmIxMlowWUZYY3YrYWMyMFBqd1c1OWlUSWF0VG5xenRXTmdBQUFLQ3pFS3dDQUFEZ0QyY3h1VVlmMW5Wd0dPcWc1RUJkZFd4TWg5cmFMSjdUODB1YVFzeGovN1ZlUDIxMkxSNjFka2VOL2hkZzBwYWlldDB5TzFlUGZwNm5YWldOR3BvYXBPdG01ZWp0SmNYdWhaWHUvM1NISHY4aVQrY2NIcUVQVnBRcVB0U3NIV1VOUHV1TVBuNXVpdUpDemZySFp6dTg5ajAxdjBEWG5SQ3I2UmVtYXZLcjJXMzJmMk5CcldKdi8wMlNhOUd1bis3cXE3cy8ycTZaaXdyZGJSNDVKMGxUam81UnlwMnIzTnVxNjEydnBVRlNpTTJvOGhxN3gzbWpiMXNwdThQcGMrVHZlMHVMWmQvSEVjSCttdnhxdHI1ZTE3RVJxNjlQU2UvdzZHWUFBSURPUXJBS0FBQ0FQMXgwaUZtMURVNlBlcU43Y21LZlVCM1RJNlQ5aG5KTm5XK3RzczZoQzEvZXJDVjM5MVAveEFDUGZic3Z6dFRzK1l0U3ZiWWQrZGc2TmRpZDJsYmE0UE9ZY3c2UDBBMmpZdlhpOTd1MFpFdTExLzZ0eGZYNjEvL3k5ZmZURS9YejVrcjk1OXRkUHM5amQwcUZsYTdSc0pPYXd0djVhOHZkMnlTcHR1bDFhNzJ0V1hpZ1NRYURWRkZyMTVGcFFWcDRleCtmMS9GbC9ycHlqWitSMWVIMis2SnZRb0FxYSszdE41UVVIV3hXV1UzSDJnSUFBSFFXZ2xVQUFBRHNGNE5UQWpXcVQ2aUNyTjRMUEIyZUVxVDFUVFZOTzJMNk56dDF4NXlPTFY1VitMVHZ4YXYrK3U1V240dE5TZEt3OUdBOVBqNVpFMTdJOGhycDJXeHJjWDJiMXp3c09WQ3ZUVWxYMXE0NjNmNSsyLzE4YUY2ZVRoOFlybWZPNzZaR2gvVEM5NzdEVmNrMXF2Zm1rK09WbVYrcjVWdTlnOXEyOUVrSWNQZDM0ODQ2WGZqeVpoM1hLMFIvT3kxQlQzeVpyeDkzV3h6TFlKRHVIcHVva2QyRDlmMkdDbCtuM0svc0RxZCt5YTdTdVVNaTlmRFpTYktZRE1yTXIvVzVpTm5RdENCSjBwTHNLaTNaVXZXSDl3MEFBR0JmRUt3Q0FBREFiemF6UVVlbEIrdm9IaUdhT0RSU2tyVGlQdGRpVEI4c0wxRnBxNXFpTVNGbW5kSXZUUDliVXlhalFSMWVHWDVmL1p6dEN1YitlbEtjZ3F4R1BmRmx2bnVmdWFrMFFYWmhuYnQwUUdzN0t4cmRVKzEzTnlBcFFCLy9wYWVNQnVtOEY3TTBibkNFWHB5Y0prbXltZzB5R3cycW5ENUVrcXZHNlhrdmJkWTN0L1hXakVtcHlpOXYwTWNyZmE5Mi84ejUzWlFSWTlXVTE3ZkluNWRvWUZLZ0pHblY5aHFWMXRnMWIzV1o1cTB1VTFTd1dUZWZGS2NsMlZYNnFPbWFFWUVtdlh4Sm1vWm5CT3N2YjIvVmpPL2FEbnBiTzdwN3NFNGRFSzRINTNxWFBHaFBUWU5USTU1WUwwbTYrS2dvemJveVEwYyt0azRWUG9MVnIyL3RyY3BhdThiOVNhTm9BUUFBOWdYQktnQUFBUHcyS0RsUTMwOTFUVG5mdkt0T014Y1Y2cHYxRlZxWVdhNzg4a1pkZkZTVU5oZld5U0RwdnhlbnltWTI2SnpCRVZyMjkvNjZZMDZ1RnF5djBQUGY3dFNTN0Q5K1ZPTFJQVUlVRVdqeUNGYWJMYiszdjg5anpudHhzK1lzTC9HNUw5aG1VazI5UTJlL3ZGa3JjbXRVMCtEVVhSKzZScTFPT0NKUy9SSUQ5VWhUemRYTWdqcGw3YXJUY1U5bTZyNHpFalgzTjFmQUdSdGlWbXlvV1RheksrQjk1dnh1dW1GVXJENVlYcUkzZGx0c3FqMmorNGVwb3RhaHJGMTFIdHV2ZXl0SDVUVjJmWGg5RDgzNnBWamZicWpRbytPU1ZkZmcwS25UTm1qQit2WkhxeWFHVy9UZ1dVbTZaRVMwM3YyMTJLOStQVG91MmF2MFFuT2duZmVrNzFIR0FVMzFjcHVENldiSFBibGVLM0pyL0xvK0FBREFINDFnRlFBQUFINWJ2clZhVi85ZmpoYXNLMWQya2ZlVStiZVhGQ3ZZYXRUL1haR2g4NFpHNm9GUGQramJEUlY2L3FKVWZYMXJiMzIydWt3M3Y1ZnJGUVkyRzVZV3JEdEd4M2VvTDRFK1NnOTAxSUFIMTZpNHlydHVxYTlSclAvUDNwM0gyVmorZnh4L256Tm45aG5HbUdFc3c1QTFsS3dSU1pKRXRxOG9KS1R3NDB0OVM2SytyVVNiTEJHU1NDSEpMcFN0cnkyRnNtOWozOGJNR0xQdmM4N3ZqekVuWjg2Wm1YTnNZM2s5SHcrUG5QdSs3dXUrWmg0OTNPZitYTmYxK2VUNDQzaVNLcjIxVittWGkxMGRqRWkxcGptb1ZNSkxwWXE2MitWVFBSV1RyaGRubjVRa2xRMXcxNXBYcXNqZjA2aW42d1pxNmE0NHpkbDJVVjRtZzRiOGNOcmhQV09TTW5YU3dlL1oxOE9vcCs0cnFnVTdMdG10Qk02eVNPUFdYbEROTXQ3cTNqQlEzUnNHS2pITnJKZG1uOVJ2QmFRQUNBMzBrQ1R0ZmJlR1VqTXNHdkQ5U1gxMVJURXRaM3kxTVVvcjk4WlpQL3Q3R3ZYZEN4VzE3bUNpUGx4cEgrU1dzZ1BNS2VsbWpWaDgxdWI0a1VqSC81OEFBQUFVSmdLckFBQUFjSm5aSXB1cTlWZHlNMGpQTmdqVUIrM0xLS3k0aHo1ZUhhSDNWNXlYSkQwd2NyLyszYnlFUG1oZlJudmZxYUVQVjU3WFI2c2lyRUhLSEkzdjhWVzl5L2syQzVJN3A2dkptQjJZelZIYzEwMStubTU2c01JL3g2cGR6a3NhV3N4RFJZdS9ZajhBQUNBQVNVUkJWTHpjN1BvTUs1NzkzL054R1RycElOZHE3dkU2SzlqUHBJMnZWMU5SYnpjMUhITlFnNXFYMEp5K0ZiVHhTS0pXNzR0VDk0YUJTc3UwS0QzVG9veXM3RDhHZzdUbmJJcmVXWHBXUFI4c0xrK1RRUjRtZzQ1RXBxbFpsZXljdHQ5dHkxNU5HdUR0cHJybGZkU3dncS9hM3grZyttRytpa3ZKMHVRTlVib1FuNkVCellLMStQL3VVVXhTbGxidGk5UGZwNU4xK0VLYURsMUkxZUVMcVRKYkpDK1RRVjB1cDNmNGNjY2x2YmJnak1PaVdRVTVjVEZkSnkrbXEyS3dwOXJVS3FyL1BGWlNjU2xaR2pqbmxNTmd2Q1RGcFdRcE1UVkxtM0xsaFFVQUFMZ1ZFVmdGQUFEQWRmTm9WWC9ON2xOQnBRUGNkU2dpVlU5T09LS1YrK0t0NXpQTjB1ZHJJN1ZzZDV4bTlhNmc5OXVWMXZIb05HdGdNTWUxRks4SzhERnA2eHZWN05vNU9yWnFTT1Y4K3g2L05sSXZ6ODllUldxMlNGbG11WlQvTkxmWWxDeWxaMXJVZmxLNDlweE5VYi92VHVyWC9mSHEyeVJJZzVxWFVMQy91OXljWElENy9EY24xS0YyZ0RZY3lrN0I4UHNiMWRUd2N2QTRJZFdzelVjVDFmT2I0L3BwNXlXbFpHU1BldlNxQ0xXc1hrU2RIZ2pRbzlXS3FGdURRRW5Tb1loVTNmdnVQa2xTYXFaRi81NTNTdWZqTXB4S0Y1Q2ZCOHI1YU91d2Fqb2JtNkdaV3k5cS9Ob0wrYTRHQmdBQXVKMFlMQmJMVFNvZjRKd2xmOGVTclA1Mmx2Ti9rMEY2bzFXSVBtaGYycHBMNjI1MzVZc1pBQUIzS2krVFFkT2VLNjhWZStMMDA4NUx5blJjLzBtU1pEUms1eVQ5Y1lmalhLWjNxa0FmTjhYa0UxdzBHaVFQTjRQY0wvOHhHZzNLK2NwdXNmenpkU3N1SlV1VlMzakthRERvUUVTcU90WU9VRmh4RDIwTVQ5UmZwNUxsektMYWtDSW0zVmZXUjlHSm1kcDVLdms2L0hUMml2bTRFVXdGQU9DS2VJbTN1MUYvREsrbW1tVzhDM1ZJdDVOUGY3bWc3LytJMFpML3UwZmxMcWNzdWhXd1loVUFBQURYVFdxbVJUMi9PZUZVVzdORmQxMVFWVksrUVZVcCsvZVNtbWxSYW1iQmtkRkRGLzdKUGJybzcxaVh4eElSbjZtSS9mRUZON3dHQkZVQkFNQ2Q2dW96L1FNQUFBQUFBQURBWFlyQUtnQUFBQUFBQUFDNGlNQXFBQUFBQUFBQUFMaUl3Q29BQUFBQUFBQUF1SWpBS2dBQUFBQUFBQUM0aU1BcUFBQUFBQUFBQUxpSXdDb0FBQUFBQUFBQXVJakFLZ0FBQUFBQUFBQzRpTUFxQUFBQUFBQUFBTGlJd0NvQUFBQUFBQUFBdUlqQUtnQUFBQUFBQUFDNGlNQXFBQUFBQUFBQUFMaUl3Q29BQUFBQUFBQUF1SWpBS2dBQUFBQUFBQUM0aU1BcUFBQUFBQUFBQUxpSXdDb0FBQUFBQUFBQXVJakFLZ0FBQUFBQUFIRFRXQXA3QUxoT1RJVTlBQUFBQUFBQUFPQ09ac2p6QTI1anJGZ0ZiaEp2RDZOTVJ2N3hCQUFBQUFEZ2J1Ym5hWlRKamZqQW5ZQVZxOEJOOHRBOXZtcGJxNGdPUnFRVjlsQUFBQUFBQUVBaE1Ma1oxS1pXVVlVVWNTL3NvZUE2SUxBSzNDVDNsdkxTM0JjcktqT0xYQ29BQUFBQUFOeU5EQWFEUEV3R3ViTmk5WTVBWUJXNFNRd0dnN3pjRFJLVFVnQUFBQUFBQUxjOWNxd0NBQUFBQUFBQWdJdFlzWXJyaTVYc0FBQUFBQUFBdUF2Y2NpdFdBMzFOS3VGUHZQZDI1Mmt5cW1Ld3A5eHV1Zi9EQUFBQUFBQUFnR3QzeTBVdzd5L3JyUTg3bEZIZjJTZFZPOVJiajFUeEwrd2g0U3FVQ2ZEUWt6V0x5R0JnQ1NzQUFBQUFBQUR1UExkY1lMV0l0NXRlYUJLa3ZyTlBxbGxsZjMzZUpiU3dod1FBQUFBQUFBQUFObTY1d0dvT2s5R2c4ZXNpTlg1ZFpHRVBCUUFBQUFBQUFFQWhxbFBPNTVZcjdYUExCbFkvN1Z4V0p5Nm1GZll3QUFBQUFBQUFBQlN5bXFXOVZkenYxZ3BsR2l3V2k2V3dCd0VBQUFBQUFBQUF0eE5xdGdNQUFBQUFBQUNBaXdpc0FnQUFBQUFBQUlDTENLd0NBQUFBQUFBQWdJc0lyQUlBQUFBQUFBQ0Fpd2lzQWdBQUFBQUFBSUNMQ0t3Q0FBQUFBQUFBZ0lzSXJBSUFBQUFBQUFDQWl3aXNBZ0FBQUFBQUFJQ0xUSVU5Z054aWtqSzEvbENDemx6S0tPeWh3RWx1UnFsK21LL3Fsdk9SeWMxUTJNTUJBQUFBQUFBQWJyaGJMckM2YWwrOFhwbC9XcEVKbVlVOUZEakphSkNhVi9YWGpPZkRWQzdRbzdDSEF3QUFBQUFBQU54d3QxeGc5VWhrR2tIVjI0elpJcTA5a0tEeWIreVdES3hZQlFBQUFBQUF3UFgxWk0yaW10VTdURUYrdDA0NDg5WVpDVzQvbHN2L05VaCtYa2ExdTYrb2d2M2RDM1ZJQUFBQUFBQUF1TFBzT0pXc2MzRVpTazQzRi9aUWJCQll4WFVSNE8ybW9hMUNWRHZVcDdDSEFnQUFBQUFBZ0R2SXA3OWMwUGQveEJUMk1Pd1lDM3NBQUFBQUFBQUFBSEM3SWJBS0FBQUFBQUFBQUM0aXNBb0FBQUFBQUFBQUxpS3dDZ0FBQUFBQUFBQXVJckFLQUFBQUFBQUFBQzRpc0FvQUFBQUFBQUFBTGlLd0NnQUFBQUFBQUFBdUlyQUtBQUFBQUFBQUFDNGlzQW9BQUFBQUFBQUFMaUt3Q2dBQUFBQUFBQUF1TWhYMkFJQ2JyZDZvL2RweEtxV3dod0U0eFdpUStqVU4xbWRQbDVXM0IzTmh1UHZ3YnphQVc1bWJRUnJTb29RKzZsUldKamREWVE4SEFBRGNaQVJXY2RmWmNTcEYxVXQ1NmZIcVJRcDdLRUNCVnUrUDE4bVlkS1ZuV2VSZDJJTUJDc0dPVXltNnY2eTNhb2Y2RlBaUUFNRE9pajJ4T2hXVG9iUk1DNEZWNEM3RDVDOXVKVWFEMUtOaG9LWjBMOCtDbkp1TXdDcnVTZzNDZkRXdWEyaGhEd01vVU04WngzVXhLYXV3aHdFVXFnNjFBL1R1VTZVTGV4Z0FZS2ZoNkFPRlBRUUFoV1RIcVJUVkR2VldzOHIraFQwVVFHc1B4dXYwcFF3VzVCUUNBcXNBQUFBQUFBQXVhbGJabndVN3VDVzhPUHVramthbEZmWXc3a3FzRHdZQUFBQUFBQUFBRnhGWUJRQUFBQUFBQUFBWEVWZ0ZBQUFBQUFBQUFCY1JXQVVBQUFBQUFBQUFGeEZZQlFBQUFBQUFBQUFYRVZnRkFBQUFBQUFBQUJjUldBVUFBQUFBQUFBQUZ4RllCUUFBQUFBQUFBQVhFVmdGQUFBQUFBQUFBQmNSV0FVQUFBQUFBQUFBRnhGWUJRQUFBQUFBQUFBWEVWZ0ZBQUFBQUFBQUFCY1JXQVVBQUFBQUFBQUFGeEZZQlFBQUFBQUFBQUFYRVZnRkFBQUFBQUFBQUJjUldBVUFBQUFBQUFBQUZ4RllCUUFBQUFBQUFBQVhFVmdGQUFBQUFBQUFBQmNSV0FVQUFBQUFBQUFBRnhGWUJRQUFBQUFBQUFBWEVWZ0ZBQUFBQUFBQUFCY1JXQVVBQUFBQUFBQUFGeEZZQlFBQUFBQUFBQUFYRVZnRkFBQUFBQUFBQUJjUldBWHVJREV4TVlxTGl5dnNZZVNwVDU4K1dySmt5WFh0MDJLeEtEbzZXcW1wcWRlMVh3REFqWFBpeEluQ0hvSWtLU1VsUmJHeHNiSllMQTdQWjJWbEtUWTJWbWxwYVRkNVpBQUFBTGdkRUZnRjdoQlJVVkhxMEtHRFJvMGFkVjM2aTQyTmRmcVBzMEhOWGJ0MktTSWl3dWt4bkQ5L1hyR3hzZm0yU1V4TVZLdFdyVFIvL255bit3VUFGSjdQUC85Y1hidDIxY0dEQjYrNXI5VFVWSmVlVjFlS2k0dFRodzRkTkd6WU1Ca01Cb2Y5ejVvMVN5MWF0TkR4NDhkZEhsdG1acVlTRWhLYytnTUFBTElYemNUR3hpb2xKU1hQTmtsSlNiZjBZaUxjZlV5RlBRQUExMGR3Y0xBZWVlUVJyVml4UXIvKytxdGF0bXlaYi92TXpNdzhWd3o1K3ZxcWJkdTJUdDk3eUpBaDZ0bXpwMHZqTFVoV1ZwWUdEaHdvRHc4UFRaa3lSUUVCQWRxMWE1ZE9uanhwMHk0bnFIdmd3QUV0WGJyVXJwK0hIMzVZQVFFQjEzVnNBSUNyMTdGalI4MmJOMC92dnZ1dXZ2dnVPNWxNK1g4ZGpZcUtjdmdDNWVibXBzV0xGK3U3Nzc1ejZyNWVYbDdhdkhtejlmT29VYU1VSFIydGJ0MjZhY3VXTFRadGc0T0RWYXBVS2MyZVBWdGhZV0dLaVlteGExT3NXREZsWkdRNGZKYWFUQ1o1ZTN2cnRkZGVjMnBzMjdadEsvRDNBQURBalhMOCtIR05HalZLN3U3dSt1eXp6K1RqNDFQZ05kSFIwY3JLeXJycWV4WXBVa1RlM3Q0MngyYk9uS2t2dnZoQzA2Wk5VOTI2ZGUydVNVcEtVcnQyN1hULy9mZHI3Tml4THQ4ektTbEpack81d0hZZUhoN3k5UFIwdVgvY25mZ0dCOXhCWG43NVpXM1lzRUhMbHk4dk1MQWFHeHVycmwyNzV0blA1TW1UYlk2Tkd6ZE9rWkdSK3ZEREQrM2FseTlmM3ZyM3JWdTM1cm1sVXBKT256NXQ5M0thbzJMRmlnb0pDWkdVL2NMODl0dHZhK0RBZ1JvNGNLQ21UcDJxclZ1M2F1M2F0VGJYNUR3WWQrellvZkR3Y0xzK2E5U29RV0FWQUc0aFlXRmg2dGF0bStiT25hczllL2JvZ1FjZXlMZjl0R25UdEhEaFFydmpmbjUrbWoxN3RobzNibXc5Rmg0ZXJyRmp4NnBIang0Mng2WHM1MHFPcjc3NlNtdlhybFh4NHNYMTdiZmZ5czNOVFVialB4dTVXclpzcVlzWEx5b3hNVkdlbnA0YVBueTQzY3RmdzRZTjVlL3ZyMFdMRmtuS251aHpkM2VYbTV1YmZIeDhOR0xFQ0VuWnowOC9QejlKMmMvWGxpMWJxazJiTnBLa2pSczNhdGFzV1FYK3pnQUF1RkZpWTJNMVpNZ1FuVHQzVGhhTFJmUG56MWV2WHIwS3ZPNzU1NTkzYVRkaWJxKy8vcnJOKytqQmd3YzFaY29VVmFwVVNXbHBhWGJ2akhYcTFOR2NPWE1VR3h1ckdqVnFPSHluckZLbFNwN3ZtalZxMU5DYmI3NnBJMGVPRkRpMlBuMzZhT0RBZ1M3K1JMaGJFVmdGYmpOVHBrekpkMmF3VHAwNnFsU3BraVpObXBSbm0zcjE2cWx1M2JxYU0yZU9KR254NHNXYVAzKys5WE9KRWlWVXJGZ3hhM3VMeGFLSWlBZzkrT0NEYXRpd1liN2pHeng0Y0w2emdDdFhydFRLbFNzZG5zdjljSzFkdTdiR2pCbWpvVU9IYXR1MmJlcmZ2Nzg2ZHV4bzgvTW5KU1hwbVdlZVVmdjI3ZFd4WTBlYi9qdzlQVlc4ZVBGOHh3c0F1UDUyN05paDMzLy9QYy96NmVucGV2VFJSN1ZseTVZOFg0QWthY0NBQWVyYnQ2ODZkKzRzU2VyUm80YzZkT2lnenAwN3kyZzBxbHk1Y2lwWHJweTEvZEdqUnlWbHI0b05Dd3V6Njg5aXNlalRUei9Wdkhuek5IRGdRUFhwMDBjREJneVFoNGVIeG93WkkyOXZiKzNldlZ1UmtaSDY0SU1QTkhUb1VEMysrT1BxMkxHai92V3ZmK25GRjErMDYvTzExMTVUV2xxYUdqZHVyQkVqUnFoZHUzYVNwUFhyMTB1U2F0V3FaWjNnYzNOelUwaElpRFdZZkt2a21nVUEzSjNpNHVJMFpNZ1FuVDkvWG1QSGp0V0dEUnMwY2VKRUZTOWVYRTg5OVZTQjF6ZHAwc1Q2akhaV1dscWFoZzBiWm5QczNMbHpldjMxMTJVeW1SUVhGNmNSSTBiSXk4dkxwczJiYjc2cEdUTm15Ti9mWC9QbnoxZGFXcHBkbTVFalIrcWpqejZTbEwxRE16TXowOXBtMEtCQmtxVG16WnVyZS9mdWtxUjE2OVpwM3J4NW1qWnRtclVQWjNlYkFEa0lyQUszbWJsejV5b3pNelBmTm4vKytXZSs1ejA4UE5Td1lVTlZyVnBWa3F6Qng1elBrclJueng2ZFBuMWFVdllzWm54OHZOemMzUFR6enovYjlGVzVjbVZWcmx6WjVsaS9mdjNVbzBjUHUvczJiZHBVdlh2M1ZwOCtmV3lPbTgxbU5Xdld6T0ZZbXpadHFtWExsaWs0T0ZoUzlzeG9WRlNVWGJzWk0yWm94b3daTnNjYU5XcWtMNzc0d21HL0FJQWJaKy9ldmRiSnVtdlJ2MzkvbFN4WlVpVkxsclFlQ3dvS3NqNnZVbE5UdFc3ZE91dTVkZXZXeWRQVFUvdjM3OWYrL2Z0dCtucnl5U2VWbVptcGl4Y3Y2dU9QUDFhTEZpMGtaYitvOWUzYlY1czNiMWFMRmkwMGJkbzBuVGh4UXQ5Ly83M0tsaTByU1hycnJiYzBkdXhZUGZYVVU5YWRGYzc2NDQ4L3JDdFdNek16ZGVyVUtXc3crZGl4WXk3K1JnQUF1RDRpSWlJMGNPQkFuVHg1VW0rLy9iWWVmdmhoTlduU1JNbkp5WHIzM1hjVkZSVmw5OTZXVytuU3BkVzBhVk9YN3B1Y25HenorY2lSSXhvMGFKQTFZQm9aR2FsLy8vdmZldlBOTjlXMGFWUEZ4Y1ZwMjdadDJyaHhvMEpDUWpScjFpek5tVE5IcTFhdDBxUkprMVNtVEJtYi9uTFMva3lZTUVHclY2L1dpaFVyck9lV0xGbWk0T0JnNndUbjRjT0hKY2xtOTR5N3U3dExQdzlBWUJXNHpmejIyMjh1WDNQcDBpVVZLVkxFWmh0a1FSWXRXcVFsUzVaWUh5enU3dTVhczJhTjFxeFpZMjJUa1pHaGwxNTZ5UzZ3NnU3dW5tZGVIa2ZuQ2dvVTV3UlZKV24rL1BrMksySVRFeFBWdm4xNzlldlhUMTI2ZExHNWpueDFBRkE0bm4vK2VUMy8vUE11WHhjZEhhMmdvQ0NuMjhmRnhlbS8vLzJ2VENhVFRRR3E5OTkvMy9wM3M5bXNyS3dzUGZua2szSjNkMWZqeG8zMXlTZWY2Sk5QUHJHMlNVOVAxNmVmZnFwUFAvMVVhV2xwaW8rUDEzUFBQV2VUWHkwakk4TzZOVElvS01qcDNLNXZ2LzIyVFIrclZxM1NMNy84WWgwYkFBQTMyOWF0Vy9YT08rOG9QajVlSTBlTzFCTlBQQ0ZKTWhxTkdqbHlwQXdHZ3laTm1xU2pSNDlxMkxCaEtsS2tTSjU5blRoeFFydDM3M2JxdnNIQndici8vdnR0anNYRXhLaG16WnA2NzczMzVPZm5wekpseXFoejU4NzY2cXV2OU9DREQrcllzV042ODgwMzlaLy8vRWNEQnc1VWtTSkYxS3RYTC8zKysrOWF1blNwQmd3WTROTFBmdjc4ZWVzRTUvSGp4Mld4V0d4MnoyUmtaTGpVSDBEVUFiaE5MVisrWE5PbVRkT2NPWE9zSzJIeU1ucjBhUDMxMTErYVBuMjZUVDdVZ2xTc1dGRS8vdmhqbnVmcjE2L3ZkRit1T0hmdW5NM3NhTXVXTGZYd3d3L3I0NDgvdG11YjgxSzZZTUVDL2ZycnIzYm5XN2R1WGVCTUt3RGd4a2hNVE5Td1ljTlVvMFlOL2QvLy9WKytiWThlUGFxdVhidnFtV2VlY1hrYjNxaFJvL1RZWTQ4NVBEZDkrblI5K2VXWDFzOHBLU21LaW9yU3UrKytLdzhQRDVmdUkwbExseTYxcGh4d3hxcFZxNnlwQUI1OTlGRjE2OVpOZmZ2MmxaUTlpVGx5NUVpWHh3QUF3TlZJVFUzVkYxOThvYmx6NXlvb0tFaFRwa3hSN2RxMWJkcVlUQ2FOSGoxYTFhdFgxOFNKRS9YSEgzL290ZGRlVTZ0V3JSejJ1VzNiTm9mdmFZN1VyMS9mcnVoVXc0WU5OWGJzV0p1VUFoYUxSWm1abWRaMEJBYURRWjkvL3JsTlh2S01qQXhGUkVSb3laSWxrckx6bU9jRWlQT3plZk5tYTdvaXM5a3NpOFdpLy96blB6YjlBcTRnc0FyY3ByeTl2WFgyN0ZrdFc3Wk16ejc3Yko3dGtwS1N0R25USmhVdFdsU2hvYUZYZmI5ZmZ2bEYzMzc3cmFaTm0xWmdsY2lqUjQvYXJHeTkwckZqeCt6TzVWNng0K3ZyYTgyWHVtREJBc1hIeHlzME5GVFBQZmVjeStPdVVLR0N5OWNBQUs0UFB6OC9SVWRIYTlHaVJYcnBwWmZ5M1Vtd2F0VXFXU3dXVmF4WThacnUyYjkvZnpWcDBzUmhTcG9yTlcvZTNLWHRmaWFUU1c1dWJ2cjc3Nyt0Z2RWang0NXA1ODZkMXR6ZjI3ZHZWM3A2dWdJREEyMVcwQUlBVUpnc0ZvdCsvdmxuZmZIRkY0cU1qSlNYbDVjNmQrNnM4UEJ3aHdXQUpjbkh4MGVQUGZhWTFxNWRxeEVqUm1qR2pCbDYvdm5uOWZqamo5czh6N3QyN1pwblVXUkhjcWNDa0tTb3FDamRkOTk5YXQyNnRjcy9XMUpTa2thTkdxV1VsQlNuMm5mdTNObWE0L1dISDM3UXA1OSthcE1YM3BuZ0xIQWxBcXZBYmFwWnMyWUtDZ3JTZ2dVTDhnMnNybCsvWG1scGFXcmJ0cTFOeFdOWFhicDBTUWNPSE1pM2NGYU9YMy85MVZxMEk3Y05HelpvMDZaTitWNWZ0R2hSOWV2WFQ5SS94VDlDUWtMVXJsMDduVHQzVHVmT25TdHdEQWFEUVhYcjFpMndIUURneHZyWHYvNmxqejc2U092V3JkUGpqeitlWjd2VnExZkwwOU16M3piT09IejRzQ3BWcXBUbitRNGRPcWhWcTFiYXQyOWZnYXRvcnpSbzBDRDE3dDFiUTRZTXNWWUszcnQzcnlaT25HaHRzMmJOR3YzMjIyK3FXcldxOWRtOGJ0MDYrZnI2U3NwZUJSTWVIcTdWcTFkTGtsMGVXQUFBYm9TSkV5ZHExcXhaQ2drSjBRY2ZmS0N2di81YU0yZk9kT3JhTjk5OFUxRlJVWm8xYTViR2p4K3ZKazJhNUpzYTRHcVZMMTllano3NnFOTnBjZ3dHZ3p3OFBCUWJHNnRSbzBaWmp5OWZ2bHlwcWFrNmZQaXdrcE9UdFdEQkFrblpoYmFBRzRIQUtuQ2JNcGxNYXRldW5XYk1tS0h0MjdlclhyMTZEdHN0WGJwVUJvTkJIVHAwdUdsajY5Ky92M3IzN20xM3ZHN2R1dXJUcDQ4MWFKb2pNek5URFJzMmRLcnZaY3VXYWRxMGFmbXVNc29KL2haVXhBc0FjT005K2VTVEdqOSt2SDc4OGNjOGc2WTdkdXpRMmJObjlkUlRUeFdZM3VaYWVYcDYydVJPSFQ5K3ZGMnU4TnphdG0xci9mdVZGWWpidFd1bmR1M2FLUzB0VFkwYk45WWJiN3loZHUzYVNmcG5ZdkN6eno2enRrOU5UZFg2OWV1MWNlTkdTWEpxc2hJQWdHdlZzMmRQQlFRRXFHdlhydkwwOU5TVFR6N3BjaCtkT25WU1ZGUlVua0hWWjU1NXhscjgySkU1Yytia21aWnUwYUpGOHZUMFZMOSsvYlJyMXk2bnh1UHU3cTdmZi85ZFJZc1cxWVlORzZ6UDU2Ky8vbG94TVRGS1MwdFRSa2FHZFFJMHA4alZxVk9uckJPY0J3OGVsTVZpc1g2V3BMUzBOS2Z1RCtRZ3NBcmN4anAxNnFRWk0yYm94eDkvZEJoWVBYUG1qSGJzMktIR2pSdmJWVXQwVlU2QnFWdWhTbUxPUXpRdlU2ZE8xZlRwMDIvaWlBQUFlZkh6ODlQamp6K3VwVXVYNnRpeFl3NjMraTlldkZpU2JQS3JYYTNNekV5WG5sVmVYbDRGcHJpNUdpRWhJV3JidHEyR0RSdG03VDkzanRXZE8zZHF5WklsMTdTakJBQ0FnZ1FFQktobno1N1gxRWRnWUtBQ0F3UHpQSitTa3FMNzdydFBMVnEwc0RsKzh1Ukp6Wmt6UnhhTEpjOXJpeFl0YXYxNy9mcjE5ZDU3NytVN2xubno1bW51M0xtU3NsZXUrdnY3Vzg4dFdyUklralJod2dTdFhyMWFLMWFzc0o0YlAzNjh0bS9mcnIvLy9sdFM5bmNHaThWaVUvUXlOVFUxMzNzRHVSRllCVzVqcFVxVlVwMDZkYlJod3dhSGxaUi8rdWtuU1ZLWExsMnUrVjZ4c2JIeThQQ3dXYWxUV0RJeU10U3NXYk04enpQTENBQzNsalp0Mm1qcDBxWDY4Y2NmclhuTmNzVEZ4V250MnJXcVZxMmFhdGFzZVUzM3ljaklVRkpTa3MwTFdrRnk3Nks0WHFwWHIxN2dpMkdkT25WVXAwNmRHM0ovQUFBY2FkT21qV0pqWTEyNlpzaVFJVTY5VTFhcFVzVnVrblQ3OXUyYU0yZU8wL2N5bVV3RlRuam1sN005UDgyYU5WUFBuajJ0SzNaemNxeHUzcnpaMnVhenp6NVQ5ZXJWcjZwLzNKMElyQUszdVRadDJtam56cDFhdkhpeGRRV01sRDNUdG5qeFlwVXRXMVlQUGZTUVUzMGRPblJJTzNic2NEaExkK1RJRVlXRmhUblZ6NVFwVS9KY01UcGp4Z3g5KysyM1R2V1RGNVBKWkxPMU1yZGx5NWJwNTU5L3ZxWjdBQUN1bjdwMTZ5b2tKRVFyVnF6UTRNR0Q1ZTN0YlQyM2NPRkNwYVdscVZ1M2JrNzFsWkNRb1BYcjEydjc5dTFxMnJTcHpibWNBaHpPUHE4azZZc3Z2aWd3RmNDc1diTlVvMFlOcC91VXBLMWJ0eW9pSXNMbVdIcDZ1ZzRjT0dCZFRaUGovdnZ2dithaVhRQUFPQ01sSlVWVnFsUlJ5NVl0bldvN2VmSms2KzdGbTJIcjFxMTY1SkZIQ214M05Uc3BCd3dZVUdDYlYxOTkxZVYrY1hjanNBcmM1aDU3N0RGOTlORkhXcmh3b1hyMzdpMDNOemRKMlVtNzQrUGoxYjkvZjRkYkROUFQwN1Z2M3o3dDJyVkxhOWFza1NUclMrMmpqejVxczUwaU5qWlcyN1p0VTZOR2pXUTJtd3Zjc3RpMGFWT0h3ZHlSSTBlcVVhTkdkcXROTFJhTFRjTHh2Rnc1czNwbGZyemNjbjRIQUlCYmc4RmdVT3ZXcmZYTk45OW81Y3FWNnRTcGs2VHNMWGp6NTg5WFVGQlFudmxYSXlJaTlOZGZmMm5YcmwweW04MmFPM2V1NXM2ZEt4OGZIOVd1WGR1bTdhcFZxeVJKSlV1V2RIcHM1ODZkSy9EbExPZTV0WDM3ZHRXdVhidkFsVEl4TVRGYXRHaVJ6UW9ZS1h2U2M5T21UWGJwYkY1OTlWVUNxd0NBbTZaU3BVcE9UV2pHeHNacTh1VEpUdmQ3NmRJbEhUcDB5T1pZZm5sWEhXblFvSUUrK09DRGZOdnMzcjFidTNmdmRxbmYyTmhZdXdMTHUzZnZsc1Zpc1p2d3ZObzh0TGc3RVZnRmJuTitmbjRhTUdDQXdzTENaREFZSkdXL3FINzc3YmNLQ0FoUSsvYnRIVjRYSGg1dVhlRmFwa3daZGVqUVFmWHIxMWU5ZXZVVUZCU2tsU3RYcW16WnNySllMQm85ZXJUUzA5UDEyMisvcVh2MzducmxsVmZVb0VFRGRlblN4VzRGVDRNR0RkU3laVXUxYXRYSzdwNGpSNDVVOWVyVjFiRmpSNXZqWnJOWnYvenlpOE1YWWJQWkxJdkZvdSsvLzE0Ly8veXpIbjc0WVdWbVp1ckZGMS9NODNkQ01SQUF1UFcwYmR0Vzd1N3VObFY1VjZ4WW9jaklTQTBaTWlUUDRPYm8wYU8xYWRNbWVYaDRxSDc5K3FwZnY3NGFOR2lnNnRXckt5VWxSVjI2ZEZGb2FLZ09IRGlnSDM3NFFRYURRYjE3OTlhenp6NnJGMTU0UVRWcTFNaDMrK0tYWDM3cDFKYkMxTlJVSlNRa2FNT0dEVGFUajFMMmloNUpXckpraWI3NTVodkZ4OGRyN2RxMWRuM2t6ckVLQU1DZFpNV0tGVFk1VGE5R1NrcUtUcHc0a1crYklrV0txRW1USnRxK2ZidEtsaXlwME5EUWZOdW5wNmNyUER4Y24zNzZxYzN4bkJ5cnVZOEhCQVFRV0lYVENLd0N0NUhrNUdRbEpDVFlIYzhKWWtaRlJVbVNmdnZ0TjUwOWUxYmR1blZUWEZ5YzR1TGliTm9iREFaVnExWk5iNzMxbGhvMGFPQ3dzRlhyMXEyVmtwS2kvLzczdjFxelpvMzY5ZXVuZXZYcWFjeVlNUm93WUlDYU5HbWlvVU9IcW16WnNqYlhUWm8weWVXZnkyZzBhc3FVS1hiSDQrUGpkZWJNR1owNGNVS3JWNi9XQ3krOElJdkZVbUR4cWlsVHBtakdqQmt1andNQWNIMUVSVVhKYkRiYkhQUDI5bGFIRGgxa3NWaDA0Y0lGV1N3V3paZ3hRMTVlWG1yYXRLa3VYTGhnMTQrZm41OTY5ZXFsN3QyNzYvNzc3N2ZicmVEdjc2OWh3NFpwMjdadEdqNTh1QUlDQWpSMTZsUXRXclJJYytiTTBaSWxTelJnd0FBTkhUbzB6N0ZPbURCQjk5NTdiNEUvMDlLbFMrMXlwbjczM1hkYXRXcVZkWFhPc1dQSDlPQ0RENnB4NDhZRjlnY0F3SjJtVFpzMjZ0Njl1OE56cFV1WGRxcVBRNGNPNmEyMzNuS3E3Y1dMRjlXMWExZTk5dHByZHVkU1VsS1VrSkNnd1lNSGE4ZU9IUm95WklqZFRoSkhPVllCVnhGWUJXNGpDeFlzMFBqeDQ1MXVQMmZPSEllSnduTUNrN2xYanViSXlzclM2dFdyTlhueVpKMC9mMTQ5ZS9iVVN5KzlaTzN6aHg5KzBPVEprL1gwMDArclQ1OCs2dFdyMTFYbHVDbkkwYU5IbFphV3BnWU5HbWo0OE9FcVY2NmNwazZkYXRjdUtpcEtNMmZPdENZNS8vbm5uMVdxVktuclBoNEFnSE02ZE9qZ1VsWGQzSVV1Y2d3YU5FaTllL2ZPODdxelo4OXEyclJwV3I1OHVVcVhMcTF4NDhhcGZQbnlldm5sbDlXdVhUdU5IajFhWThhTTBiSmx5elJpeEFoVnExYk5yby9kdTNjN1ZjUWpKMy9ybFhJbUx2djA2YU9ISG5wSU5XdldsTkZvMVByMTYrMjJGVXA1NTFpVnN0UG81QzVDQ1FEQTdXTEJnZ1V5R0F3RjdnSkpUMCtYSk90dXk5d2FOR2pnOUR0dm16WnRiRDZmT1hORzQ4ZVAxODZkTzYzUDlwaVlHSFh2M2wwTkdqUndxay9BVlFSV2dkdkk5WHJweWk5SDZwOS8vcW0zM25wTDBkSFJLbCsrdkNaTW1HQ1RMOVZrTXFsNzkrNTYrT0dIOWZiYmIydktsQ2txVTZiTURka3E4Y0FERDJqMjdOa0ZyaVR5OS9lM3JtQTFHQXdLRFEyMUJvSUJBRGZmTysrOGMxMEtYVlN0V3RYaGNZdkZvaEVqUnVqWFgzK1YwV2hVNTg2ZE5XalFJSnN0K2hVclZ0UzBhZE0wZCs1Y1RadzRVU05Hak5EOCtmUHRYdmdtVEppUTU4dmRsUnlsbVJrNGNLQUdEaHhvZDN6V3JGazZjdVNJdzM1Ky8vMTNoN3N1d3NMQ0NLd0NBRzZLaFFzWGF2SGl4ZGUxejd3VzJ1elpzMGNMRml5UW41K2ZQRHc4ZE9EQUFVbktjeUhNcFV1WHRHWExGcWZ1bVphV1p2TzVXTEZpMnJObmp4bzJiS2pHalJ1cmNlUEdDZ3dNMVBuejUvWDc3Ny9ycjcvK3NtbWZWNDVWU1FvS0NySXJrZ2s0UW1BVnVJMVVxRkJCRlNwVXVLSDN1TysrKzlTZ1FRTTFiZHBVano3NmFKNHpqcUdob2ZyNjY2KzFkdTFhcHlwS1N0S09IVHRjSGsvdW9HcS9mdjNVcjE4L20yTmVYbDc2NmFlZlhPNGJBSEJqNUZXSTZub3hHQXhxS2d4UmZRQUFJQUJKUkVGVTNyeTVnb09EMWFWTEY3dTBORmUyNjlhdG14bzFhcVNNakF5YloxcURCZzIwYmRzMnAvS3J1bXJtekpuWHZVOEFBSzZYK3ZYcnExMjdkZ1cyUzA1TzF1alJvNi9wWHY3Ky90cXpaNC9TMDlPVmxaVWxIeDhmOWVqUnd5Ym4rcFVPSERpUWJ3cWZLK1hlSGVQcjYyc3RaSGtsUi9sVmMzaDZlam84OThBRER4QlloVk1JckFLdzRlbnBXV0FWeGh4R285SHBvQ29BQU5mVDQ0OC83blFBMTlHa3BEUGJGUUVBdU5Pc1dyVktScVBSNldkZ1h1bDZuQzFTRlJZV3BvVUxGenJWOXF1dnZwTEJZTWgzaCtYVmFOcTBLWGxVY2NQd2JSSUFBQUFBQU9BdTRPSGhVZGhEeUpPYm0xdGhEd0Z3MmZXZEJnQUFBQUFBQUFDQXV3Q0JWUUFBQUFBQUFBQndFWUZWQUFBQUFBQUFBSEFSZ1ZVQUFBQUFBQUFBY0JHQlZRQUFBQUFBQUFCd0VZRlZBQUFBQUFBQUFIQVJnVlVBQUFBQUFBQUFjQkdCVlFBQUFBQUFBQUJ3RVlGVkFBQUFBQUFBQUhBUmdWVUFBQUFBQUFBQWNCR0JWUUFBQUFBQUFBQndFWUZWQUFBQUFBQUFBSEFSZ1ZVQUFBQUFBQUFBY0JHQlZRQUFBQUFBQUFCd2thbXdCd0FBQUlEQ2N5b21YVHRQSlJmMk1IQWRkS2dkVU5oREFBRGNJRHl2N3h3OHIrOHNCRllCQUFEdVl1c094cXYzckpPRlBReGNCNWFwZFF0N0NBQ0FHNFRuOVoyRDUvV2RoVlFBQUFBQUFBQUFBT0FpQXFzQUFBQUFBQUFBNENJQ3F3QUFBQUFBQUFEZ0lnS3JBQUFBQUFBQUFPQWlpbGNCaGFUZXFBUGFRVlhITzRMSktJM3JVazREbXdjWDlsQUFBQUFBQU1CTndvcFZvSkFRVkwxelpKcWw4S2pVd2g0R0FBQUFBQUM0aVFpc0FnQUFBQUFBQUlDTENLd0NBQUFBQUFBQWdJc0lyQUlBQUFBQUFBQ0Fpd2lzQWdBQUFBQUFBSUNMQ0t3Q0FBQUFBQUFBZ0lzSXJBSUFBQUFBQUFDQWl3aXNBZ0FBQUFBQUFJQ0xDS3dDQUFBQUFBQUFnSXNJckFJQUFBQUFBQUNBaXdpc0FnQUFBQUFBQUlDTENLd0NBQURncnRHeWVoRTlFT3A5US9yMk5CbHNQZ2Y2dUtsSkpiOGJjaThBQUFBVVBsTmhEd0FBQUFCM05oOFBvM3c4bkp2UHQxZ3N1cGlVWmYxY1BjUkw1WXQ3dUh6UHplR0pTa2d6MngzL3ZFdW9Ob1VucVAvM3A1enF4OWZEcUFmSythaG1hVzlOK1Y5VW51MUNpN2xyKzV2MzZ2V2Z6bWpXMW91U3BDKzdsOWZqOXhaUmhSRjdGSnVTbGVlMUFBRGNLbnc5akpyZHA0SksrSnYwOHZ6VDJuNHl1Y0JyaXZtNHlkZko1N3dqeWVsbXhTVC84NXcwR2FVZ1A5ZkRWWEVwV1VySnNPVGJwbjU1SDAxOHRweUdMenFyOVljU1hMNEhrQnVCVlFBQUFGeXowa1hkRmVqclpuYzh5eXk5MENSSXI3WXM2VlEvU1dsbStRMyt5L3A1WVBNU0d2aElzTXZqZWVDRC9mcjdUSXBUYlhzM0xpNGZENk84M1kwSzlqZXBoTCs3eWdWNnFISUpUNVV0NWlIRDVZV29hdy9HNjBoa21zTSt2dXhlWGtXOTNiVDFhS0wxMkljcnordnB1c1UwdEZXSTNseDgxdVdmQVFDQW04a2c2YnNYS3FoRDdRQ1pMZEk3YlV1cncrUndaZVVmcTlUblhVTDFmS1BpVjMzZm4zWmVVdWVweDZ5ZnE0VjRhYzg3TlZ6dTU4WFpKelY5VTNTK2JTNGtaTXJMM2FobEF5dXA2U2NIOWRkcDU3NHJBSGtoc0FvQUFJQnI5bmJiVXVyM3NIMEFOQzRsUy9VL1BLQlZlK09zeDJxVjhkYllMcUg2N05jTE5zY2xLZE4ra2Fra3FjYTcrNVNjbnNmSksvUjhzTGplYTFmYXBiRi85VnlZc3N3V1hVektWR3h5bGk0bForbFNjcWJXSEV6UStiZ01uWXROMS9tNERGMUtkcnpxZEVDellMV3BWVlJ2THoybncxY0VYbmVkU2RHUE95N3B0WllsdFd4WHJINC9udVRTdUFBQXVGbU1CbWx5dDNMcVVEdEFINitPMEw1enFaclpLMHhUZTVUWGk3TlBxb0RZcWs3RnBHdmdIT2QyZzF6cDh5Nmhkc2ZDSTlQMHdBZjduZTdEMjhPb0xjT3FPZFgyVkV5NldvdzlwRDlIM0t2NUw5Mmorei9ZNzlUM0N5QXZCRllCQUFCd3pVYXVPSzhwdjJWdmxkLys1cjJhdmlsS1UzNkxVcFpGT2hLWlpyUFNzMGJwN0J5bjB6ZEY2MkJFcWxQOW40cEpWNktEcmYyNXhTUmwyaDByRytDdWVtRytraVIvTDZQQ2ludXFRKzBBcFdXWXRYSmZ2Q1RwemNWbjllbXZGNXdheTVVYVYvVFZ1QzZoMmh5ZXFORXJ6OXVkSHpUM2xKcFU4dE9DL3Zlbzdzajl1cEJnUHo0QUFBcVRwOG1nNzErb29IL1ZLYVlabTZQMXhzS3pza2dxNG1YVXhHZkxxWml2U2MvTk9KNXZBREloMWF6bGUrTHlQSitYZDUreW53eE56YlE0dmV0RWt2dzhYVXREY0RFcFMxMm5IZFhXTjZycm5iYWxOR3dodTBwdzlRaXNBZ0FBNEpxZGljM1FtZGdNNitlSStFenJTNUdQaDFHZEhnaXdudXRVcDVoUzBzMnFWOTVIOWNyNzJQVHozYmFZNno2MlI2cjZhM2FmQ3RiUDVRSTkxS3BHRVYxTXpGVFFxN3V1dXQ5cUlWNWFPS0NTWWxPeTFHWGFNWWVyYmFNU005VnQrakd0L1U5VnJYKzFxcDZjZUVRbkxxWmY5VDBCQUxpZUtnVjdhazdmaXFvZjVxUHhheVAxeXZ6VDF0V3BYMnlJa3NuTm9FODdoMnJqMEtwNmJzWng3VCtmOTRSb2dMZWJPdFFPeVBQOGxjd1c2ZHZmTCtaNWZzdXdhcnF2ekkwcE5pbEpmNTVNMXBhamlYcTVSVWxOK1MxS3gzazI0eW9SV0FVQUFNQU5GZWpqcHRsOUtpZ2p5eUx6RlhzSnAvY01zLzdkelNDWjNBeDVCbGJiMWlxcTFNeUNOaUpLOTVYMXNUczI3ODhZTGY0N1ZwTDB4L0RxMlM5UzgwL0xVbkIzZWFwYTBsUHIvMU5GZnA1R3RSeDNXT2ZpTXZKcys5dVJSUFg4NXJobTlRclR0dUhWMWVuTGNHMCtTbG9BQUVEaE1TZzdCL3E0THFFeXVSazA0UHRURG9zMGpsc2JxYjFuVXpUM3hZcjY2NjE3TlhwVmhNYXNQTy93bVZ5Mm1MdSs2UlZtZDl5UkxIUCtnZFZYNXArV3Y1TXJVYjNjalZvMnFKSlRiWFA0ZUJoVlA4eFhIaWFEM210WFdqMi9PZUhTOVVBT0Fxc0FIQ3BkMUYxaHhUMjA1VmorTDM0bC9FMjZyNHkzTmg5TkxMQUNvNitIVWQ0ZVJsMU16SFNZbzhmTklCWHpOU2t4TlN2ZmwrZnlnUjU2N3NIaW1yVTFXcWN2T1g2UmJWT3JxQTVmU00yenlBZ0E0T2JyTnYyNEZ1eTg1UERjVzArVzBnZnQ4ODZOT3ZmRmlsZDkzMHl6ckdrRXpCWXAwMnl4U3l2d1hydlNldU9Ka0h6N09SQ1JxcWFmSE5KajFmejF3MHYzeU5mVHFEWVRqMmhyQWM5S1NacnpSNHhTMHMyYTkySkZiUnhhVGQ5c2lkYndSV2NWU1dvQUFNQk4xcmlpcjhaMkNWWERDdGxwY3FadHpDNzQxTjlCcnZRYzB6ZEY2K1VXSmZWTzIxTHEvM0N3eHErOW9NbS9SU2t1NVovODQzdlBwY3JRYjhkMUdlTTJGL0tTdTVvS1FKS2VxRkZFWHU0Ry9Ya2lXZDBhRk5mN3k4OHJQSXAzUjdpT3dDb0FoN3JVSzZZeG5jckthK0RPZk5zMXFlU25uL3JmbzJwdjc5Vm5UNGRxK2U0NGh6T2RnVDV1MnZOT0RSMjZrS3BIeHg1MjJOZnJyVUwwWWNjeXFqTnlmNzdWR1NzRWVlcUQ5cVcxNFhDQ3c4Q3F2NmRScy90VTBMR29ORFg2NktBeUNpcGpDUUM0NmRhOFVrVS83NG5UMkRYTzVUVU5lUGx2SmFVNUxoNTFwZjk3cElUR2Q3VXZoT0ZJMlFCM2EvcUNkUWNUOU52aEJKdnpvenVXMFpxRENWcDdJRHNQYTNSaXBzb0d1R3Zab01wS3lUQ3I5WVFqV244b3dhN2Z2Q3o2TzFZUGpqbWdiM3RYVUorSGduVG1Vb2JlV1hiTzZlc0JBTGhXVDlRb29wV0RLeXNwemF4M2w1M1RQY0dlNnQ0Z1VOMGJCQlo0N1l6TjBkb1VucWdQTzViUkIrM0xhTVBoQktjbUY1MVZ3dCtraHl2N3UzeWRsN3RCa2xTM25JOWk2eFNUSkcwOWxxaXpzWG52SnVuVk9FaFJDWm5xK0dXNHdrZlcwdkRXSVhyaDI1TlhOM0RjMVFpc0FuZUl6enFYZFZpTjJWazdUeVhyNFU4UHVYeGR6cGJPTExPMCtPOVlUWHEybkdxVjhkYkF1YllWSWFmMktLL1NBZTRhdi9hQ25xaFJ4T2JjMmRnTW5ZcEoxMnVQaCtoZ1JLcEtGbkhYRXpYY2JkcEVKbVJxNTZsa3A4YVVrR2JXc0ovT2FOcHo1VFdpZFlqZVcyNWZUQVFBVUxocWwvWFczclBPRjZiSU1sc2M1akROeld6T2V6TE5JTW5OS0RXcjRxKzk3OVNRbjZkUllTUDJTSkorTzV4Z1Y3eHFaSWN5Mmh5ZWFIZTh6NndUMm5FeVNlT2ZLYWRsQTUzZmVuajZVcnFxdjdOUDlUNDhvTzROQXZYTmxyeTNRQUlBY0NPczNoZXYxMzg2bysrMnhlajg1VFEycm02RC8ybm5KVFcreHkvUG9Pb1h6NVpUcjBiRjg3eCt5QStuOWZYbWFMdmo5NWJ5MXN3Q1VnbDRtZ3d5R2cxS3lWVklLeW5Ock9jZUxLN25Ic3krYjQ4WngzWDJjaHFnM01vSGVxaDFqU0thdENGS1oyTXo5TTJXYVBWdEVxVDNsNS9YeVJoeXJjSTFCRmFCTzRTbnUxRytua2FOL2ZYQ1ZhM1FQSFBwNmg0Z1Y3N0FUdDhVclJQUmFmTHhzTjJLOGQ4MnBkUzViakZGeEdWb2FLc1FaV1paZE9VUTUyK1BVVWdSZHhYMWRsTktobGx6KzFaVVVxNEg1Wm9EOGVvMTAvRUQzOXZkb1BiMzJ5WkpUMHd6NjN4Y2hnSjhUSHFtWGpHYmM5dU9KNUdjSEFEdUlrMHErZW5GSmtGNm9tWlJsZkEzS1Q0bFM4dDJ4K25ISGRscENRd0dXWitkRllNOGRDdzYvMmZFM0Qrejg4RE8zQkp0WGMwYTZHdlM4TlloV3JvclZodVBKTnBkODN5ajRqSzVaYStvU2N1MGFBWkJWUUJBSWJCSSt1UVg1M2FMNUNVOXk2SU5oL1Blc2VGbE11aGlVcVpHcjR5d08vZGw5M0p5di93OHpHM0Q0UVQ1RGY1TGdUN1pSYkMrMlhMUkxvWGN2QmNycW5sVmY1Vi9ZN2RkK3JqbVZmMzF4L0VrdTNmSjNONTRJa1FtTjRObWJza083bjY4T2tKOW13UnBWSWN5NmpIamVMN1hBcmtSV0FYdU1POHNPNmZFTkxPcWhYanBZRVRlRlJzOVRRYTkzNjYwUHZubGdxSVRDODd2ZHVhait4VGc3V1ozM00yWS9WRGM5ZmE5TmtWQURsMUlWYjFSQnpTdWE2aiszYnlFUml3NnE5R3JJdlRyeTVXVmxtbFIxMm5IbEpSdVZxT0t2aW9UNEtIcFBjdHJ5QStuTk8vUEdCMytvSmFtL2k5S0g2eXdYV25hbzJHZ0FyemRWTG1rbHlTcDB3TUJxbDNXVzV2Q0UvUE12ZmR5aXhKU2l4STJ4M3JQUEtIalczbWhCWURDNU81bVVKb3pTMUF2ZTc1UmNhVTVVYnlxMFQxK2RzZGEzVnRFYldvVjFjSy9ZdFdtVmxFdDJ4MnIvdDluNzZ6dzl6VEthSkF1SldlcFRqa2YvVG1pdWphSEoyck1LdnVYd2R4KzJQNVB2dGhIcXZocmVPc1F6ZnZ6a2pYd2VxVVcxWXNvMkkrdjNnQ0FXOGZzUGhYVXNYWkF3UTJ2c0d4M3JKNmRYbkR3TVNvaDAyR0t1Qys3bHl2dzJ1NE5pMnZDTTZIcTJ6UlkvYjQ3cVQyNWRyaVU4RGZwOVZZaGV2L3krNktueWFEUkhjdm81UllsOWUzdkYvTmNrQ05KMVVLODFPZWhJQzMrTzFaL244bnU5OFRGZEgyMU1Wb0RtZ1ZyMG9iSTY1cmVBSGMrdnQwQmQ2REdGWDMxdjZIVk5HMWpsQWJQTytWdzYrVG5YVUkxb0Ztd1lwT3pOTnFKbDhmWGZ6b2pEd2N6aTFWS2VtbDQ2eENOK3ZtOHpsMlJ3eVl1SlV2dWJnYUZGSEhYMDFPUDZxZS9zcmRoOVB2dXBQNDN0SnBhMXl5cW4zWmUwanR0UzZ0cWlKZnFqTnh2WFNIMDB1d1RHdHNsVkRPMzJCYW5HdnA0aU80SjlyUUdjL3MvSEN5elJYcDY2dEhzOHd2TzVGa1VSWkxLRnZQUXhxRlZDL3haQVFBM2xvZWJRZjVlYm9wSktqaG5hbzZQT3BWMXFwMmpWVERqMTBYcXZlWG5sR21XOXI1VHcrWmNvRy8yMStHWXBFenRQcE9zUHJOT2FQZ1RJVnJ4Nyt3dC9tVUMzR1dRSEJaZHZGS1ZrcDZTcElNUmp0TWJlTHNiN1FwbUFRQlFtTHpkRFVwS04ydjBTdWRTcHcxckZTSnZkOWNMUmJscTR2cElIWWxNMWJRZTViWHp6ZXA2Yy9GWmZYekZLbHVMUlhxclRTbHRERTlVUnBaRlh6MVhYbFZLZXVucnpkRjZZK0daUFBzMVNKcmNyWndza2w1YllOdnV2ZVhuMUwxaG9LYjFLSys2b3c0b25Ub2RjQktCVmVBT3RQVllrc2F2dmFEL3RDeXBpa0dlNmpMdHFPSlQvM21aZTZaZU1RMW9GcXdWZStMMDBXcmJvT3FYM2NxcDViMUZWTlRiVFI1dUJvV1ByQ2xKcXYvaEFWMUt0bjhCYmhEbW8rR3RRN1J5YjV6RGdsTXI5OFpwL0RQbE5QNlpmMlltdlV3R2plc2FxbkZkUStYdGJsU2dyNXYrSEhHdlVqTCtHYU9IbTBGYjM2Z3VTVG9mbDZINkh4N1EvUi9zbDVTOUttajlxMVgwK1BnajJoU2VxTElCMmZsWW94TXpkZUppdWw1NEtFanovb3hSVXJwWkJrbTlHaGUzV1ZVRUFManhBcnl6dC9FMXIrcXY1YnZqYk03Vkt1TXRnMEg1N3F6SUxXVG9McWNDazRNZUNkYkVaMjFYdytTM002TldHVzlKMlRzdE1zM1NySzBYTmZ2M2kzcTZiakY5LzBKRjlXOFdySHBodm5wajRSbXRQWmozdHNlbjdndFFRcXBaZTg4NS9wbjhQSTI2RUo5M0VRMEFBQXJEcGFSTWpWc2I2VlRidmsyY3Irbmg3V0ZVN2JMZVZ6c3NyZG9Ycnhydjd0TkgveXFyUDA4bXEwSnhEOTBUbkQySnVmOThxbmFmU2RieVFaWGs3VzdVNXFPSjZ2SDFBZTBvb0NiSDhOWWhhbDdWWHgrdGl0RFJxRFNiYzVFSm1mcnZrbk9hOEV5b1B1bGNWa04rT0gzVlk4ZmRoY0FxY0FleVNIcDF3UmxGSm1ScVRLY3kyU3RFSnh6UitiZ01OYXpncXhuUGgrbFFSS3E2ZjMxY3VXdDg3RDJYSW5jM2cycVU5bGF4TUpNMlhLNTJYTGFZaCtxV3MvMG5ZOS81VkNWZnpsK1RrMWZWeTJSUXNML0p1dExVejlPb01nSHU2alh6aE5JeVhGK3AwL3VoSU5Vb25mOEQrWHhjaGtLSDdWWnl1bGx6KzFiUU0vVUQ1ZTVtMEpUL1JlbUJjajZhK0V3NXZkNHFSRDIrUHE3UVlic1Y0eUJBREFDNE51VUNQZFNra3A4ZXVzZFBSb00wcEVVSkRXbFJRZ21wWm0wS3Q4MDUrdXpseXNPbnJ6Sy85L1hVcEpLZm9oSXlkU1R5bnhjc3N5VjdtLytzM2hadFBwcWthaUZlV3ZOS0ZVM2JHSzErMzlsWERBNHQ1cTdXTll0cS92YVlQUE9jQi9pNDZWaDBtc056QUFEY2FlNHQ1YVcvL252dk5mVVI1R2ZTaWVnMGZmeXZzcXBYM2tkL1hGRXJvOCtzRTFwUnBMS2FWL1hYdW9NSjJuc3UvNEtZN2U4UDBQdnR5bWo3eVdTOXQveWN3emFUTmtUcVgzV0thZkNqSmJUcmRETDUwT0VVQXF2QUhleWoxUkdLVE1qUVY4K0ZhZXV3YXVyLy9Vbk43RlZCOGFsbXRaNXdSSEVwOWdIR1NSdXk4K0M4M0tLRUhpam5vNzZ6czE4ZzMzcXlsTjVyVjlwYWZkSFgwNmplTTA5by9lWEFheEd2N1B5cm5lc1cwOHhlRlZUdDdiMEt2MklXY05GZmw1VHVSRzY4SEJtWEMxdzFxZXhmWUdBMXk1STlJN3I0L3lxcFZobHZ2VERyaFBVaHVQTlVzdXAvZUVBLzliOUhtNGRWMDZDNXB6UjlrMzBGU2dEQXRabmNyWnphMUNxcTFBeUwxaDFLMFBxRDhWcDdNRUhiVHliSno5Tk5relpFS1R3eVZYWEwrV2hROHhJeVc2UXR3NnBwd3JwSWpmcjV2UDQ4a1dSOUJ0MHM3bTRHZFdzUXFOWDc0L05zOCt2K2VMV2JGSzczbmlxdDVidnRxd3NiSkUzdFVWNUdnelIyamVOaUlBWkpKWXU0Tzl6NUFRREFuV2ovK1ZSMW4zN000Ym04SmxZTmt1cVc5MUg3K3dQVTd2NEEzVmZXVzhucFp2MjhKMDZmckk3UWlqMXgrdnI1TUVsU2FxWkZyY1lmMXVkZFF2VjIyMUxxMnlSSW42KzVvTm0vWDlTRkJOdWRLbTFxRmRVUEwxVlVSSHlHMmswS1YwcUc0L2RTczBYcThmVXg3WHpyWGszdFVWNFpXUmJOM21hZk54MjRFb0ZWNEE3M3paYUxpazdNMUE4dlZ0VEt3WldWbEdaV3MwOFBXV2Y2WEhIZ2ZLcHF2cmRQa2hRN3JyYWs3Sngwa2hUZ2svM1B5WXROZy9YN3NVUnJVSFg2cG1qTjIzNUpEY0o4OWVzclZaeSsxL0JGWnpWbVZZU0dMaml0RVlzYzU4bHBYdFZmbmVzVTA0NlRTWnJjdmJ6aVU3TFUvTE5EMnBJcjJmaUJpRlExR0gxQTgxNnNxSytlSzY5U1JkM3RDbU1CQUs3Tm1GVVIrbnpOQlcwT1Q3U3IwaHVia3FWQmMwL3BzV3IrbXZkaVJVVW5adXJSenc3cHhhYkJlcmxGQ2ZWcFhGei9YWHBPZytlZHlyUC93WStXY0dxQzdxRks5c1dycnVSaE1saUxMZlp1WEZ5aGdSNGFsMGRBTkVkY1NwWmVubSsvSmRCa2xMN3VHYWJXTll0cTdLOFh0UDJrNHkySUQxZjJrNStuVVh2TzVMOUZFUUNBTzBILzcwL0thREE0bGFmVTg0cm44dE4xaSttSGx5b3FLYzJzRlh2aU5QTG44MXF4Sjg2NlMxTEt6Z3RydVh4QnBsbjY5N3pUK25ISEpYM2FPWHNMLzVoT1pmWG5pU1QxL2ZhRTlwMVAxYUJIZ2pXdWF6a2xwNXZWYmxLNHpzZmxuNWJuVEd5R09rMDVxbCtHVk5hczNoVlVMOHhYYnk0K1M1NTA1SW5BS25BWCtPdFVzczdGWlZoejBoVHpjYnR1ZlNla21aV1dhVkd3djBuM2wvWFd3NVg5MU9uTG85YnpxWmtXcFY2UjI2N054SER0THVERjhzVG8rNngvVDhtd1dHY1VuN3F2cUpwWDlWZkw2a1VrU2UrM0s2M1RNZW42YnR0RmZmbGJsRDc3SmNKdWRqSkhZcHBaN1NlRjY5Mm5TbXZXVnJaMEFNRDFsbnU3LzVVcUZQZlFPMCtWVnM4SGkrdkV4WFE5OWNVUkhZNU0wOUNmenVpYkxkR2EzSzI4Sm5jcnAxNk5pcXYvOXljZDV1d2UwYnFVVStOd1ZMeXFWaGx2OVc1Y1hHNUdneW9GZTJyZW41bXFWY1piWTU4TzFjSy9ZZ3ZNeWVaSTQ0cSttdFN0dkdxSGVtdk9IekY2L2Fmc1NjQXFKVHoxMnVNaGlvalBVSEs2V1VXOTNkUzNTWkFTVXMzV1FvNEFBTndxcW9aNEtmUEx1azYxZFROSzRaRUY1MGZQTHA1c0gxVDE5elRxeSs3bEZadVNwWlIwczRMOVRhcFp4bHVyOW1YdkhGbjhkNnc2ZlhsVXEvYkZXZDhCbTFYMlU0Y0hpaWt1SlV0QmZpYTFybGxVditiYWFmSy9JNGxxT1BxQW1sWHhWODlHeFJYZzdhYjk1MVAxWFo4SzZ0NHcwUHJkSTY4ODZMbHRDazlVdTBuaFdqaWdrZ1kvV2tKVlNucXA5WVFqVGwyTHV3K0JWZUFPVjdtRXAzNTl1WXBDaXJycnJjVm45VWJyVWxyKzc4cDY5cXRqV3ZTM2F5OTRYdTRHYXdKeU4rTS9MNjVuTDZXclZGRjNmZGloakk1RXBtbkpycno3VFU0M1gvVnMzNFJueXFsMFVYY2R2cEQ5UU93eTdaaCszSkZkbEdweXQvTDZ2MllGSjFQUE5GdjAzNldPYytvQUFLNHZnNlM1TDFiVTAzV0x5V3kyYU1yL29qUmkwVm5GWHBHS1p2LzVWRFgvN0pDR3RDaWgwUjNMYW03ZmlxcjUzcjdMTDJYL3VKYmlWUmFMUmE4OFZsS1N0TzljcW1ac2pwWkIwcGFqaVhwaDFnbVhmNjdoVDRUb3c0NWxsSnh1MXNzL25OYUVkWkhXMThmWWxDeDFheEFvVDVOQkpqZURNcklzMm5zMlJhL01QMTNnS2hrQUFHNjI4M0VaMXNuQmdvenVXUGFhN3BXUVpsYmxFcDRLOGpQSi9mSXpjc0dPUy9yNGNrSGw5Q3lMM1R1cXU1dEJMN2NvSVVteVdMS0xUYjd0NEgzT0ltbkQ0UVJ0T1B4UG9jbTVmOFlvTk5CRG5hY2NWVlEraFN3ZFdYTXdRWTAvT3FEUHU0VHFwZG11ZjFmQTNZUEFLbkFIcTFQT1J5c0hWNWFmcDFIdEpvWHJsLzN4K3UxSW9sWU9ycXdmKzkyajNqT1B1NVF6NXA1Z1Q0Y0p5RTljVE5lLzZoUlQ1UktlNnZUbFVidUNXRmRhLzZyejZRQnk2emI5bVBhY1RWRzk4cjVhLzJvVm14ZlVVVCtmdDFtSld5N1FRKysxSzYxeGF5TzE2L1EvSzVIeUd4c0E0UHF5S0R2SDl0bEw2WnI4VzVSZEJkNHIyNDFiRzZuVisrTGxZVExZQkZVSHpUMmxRWFB6VGhHUTJ4Y2JvdlJGcmx5dGU4K2x5dEJ2aDEzYng4Zm52L3JFYStCT2g4ZkhyYjBnaTZRWm02TVZtV3VuUkdSQ3B2d0cveVZKeXBtRDVOa0RBTGdWUFR2OXVBeVNVMXYySmVtN1BONGRlODEwUHZEWWNNeEJwOXRLMlFGT1k3OGRNcmxscHdESVBmR2FueFY3NHZUem5qZ0hhMmVkcy9kY3FscU9ZNlVxOGtkZ0ZiaEQ5VzBTcEluUGxGTjZwbGxQakQraWpaZTNhRzRLVDFTYmlVZTBjbkJsemV4ZFFaN3V4Z0tMT2ZsNEdCV2ZtcVgxaHhMMDVPVXRFSk83bDlmeHk5V045NXhOMGFQVnNxc3hGclFLOW9ueFI3U3JnRlFBcjdjSzBaOG5rdXlPYnoxbWZ5eEg3bFd5dGN0NjY3MTJwYlgyUUx5Vzc0bkw5MzRBZ0J2bmgrMlg5TVAyUzA2MVBSRGgzQmE5d3BhU1lkR1lWUkVGdGlPZ0NnQzRsV1U0R1ZBdGJCWmQvVmh2ajU4UXR6TUNxOEFkeHR2ZHFFblBsbFBQUnNWMU5DcE43U2VGYTk5NTJ4ZlYveDFKVk5zdndyVmlVQ1ZONjFGZU1VbVpXcGdyNzV1dmgxRW1vMEdyQmxmV3c1WDlGUER5MzVxd0x0SjYvbzJGWjFTbHBKY0N2TjFVcjd5UEpHbjQ1U0pUVFN2NTZjbGFSZlgrOG5OMkZSZkRpbnNvcllEaUkwdDNaUWRDSDZuaXIwM2hDUzdOU2dJQUFBQUFBTndNQkZhQk8weEdsa1VlSm9QV0hreFFsNmxIRlpPYzViRGQra01KZW1wU3VONTRJa1MvWEpIOCs4TU9aZlJzZzBDRkZmZlF2bk9wMm5FcVdYK2RUdGJ3MWlHcVhNSkxWVXA2cVVwSlQvbDd1ZWxFZEpwT3hhUmJLekRmVjlaSGY1eElWbzNTM2hyNmVJakQzRGZ2dHkvajFHeWpqNGRSeFh6Y1ZPemx2MjF5OFFFQUFBQUFBTndLQ0t3Q2R4aGZUNk1HenpzdGk3SzNJQVo0dStYWmRzZkpaRDA5OVpoTVJvTUN2TjBVbDVLbCtOUXNUZjFmbEg3YWVVbEhJck8zK24vWW9ZeHFoL3BvNzlrVUxkc2RxMzNuVW5Ra01rMy9iVk5LYno1WlNtTldSYWhxU1MrOTNhYVU1bStQVWFVU25qb1duZVl3Z05wbTRoRnRQMWx3OWVWZWpZcnJtMTVoRHMrWmpNNzlMZ0FBQUFBQUFHNFVBcXZBSGViTVIvZGQ5YldodzNZN3pCazNZdkZabTg5R2d6VHAyWExxM3l4WU16WkhhOFNpczZwUzBsUGIzN3hYRzRkV1UwaFJkNjA3R0cvWGp5UTFxdWluSUwrQy8rbXBWY2JiN3RpejlRTlZ2cmlIMnRZcUtrbTZsSlFwYjNlRGhyUW9hZGUyVkZGM1NWTG51c1ZVTTFkZmlhbFpkb1ZOQUFBQUFBQUFYRUZnRmJoRHpQNzlvclk3S1Bqa2lyelNCdVRtNDJGVTZRQjNmYlFxUXNNWG5aVkYwcUVMYVdvejhZaW1kQzh2czltaXNiOWVjSGp0UjUzS09GWE13K1Jtc0R2V29wcS9YbWdTcE13c2kzN2NjVW43ejZjcTBOZE5iejFaeW1FZlNXbG1kYTVUek83NGhmZ01BcXNBQUFBQUFPQ2FFRmdGN2hEYmppZHAyL0ZyQzZ3Nkt6SE5yUGFUajlvZC85K1JSTjM3N2o2SDE2dzltQ0QzQVR1dXFSQlYzOWtuOWVMc2s1TCtxZTU0TVNsTGZvUC91dnBPQVFBQUFBQUFyZ0tCVlFBM2hVVzZwcURxbGYwQUFBQUFBQUFVTmtyQUFBQUFBQUFBQUlDTENLd0NBQUFBQUFBQWdJc0lyQUlBQUFBQUFBQ0Fpd2lzQWdBQUFBQUFBSUNML3ArOSs0Nk9zbHE3QUw3ZjZabjAzaHNwZEttQ0FpSUtBcUpTUk1HQ2lxSWlnb3FpZ29DZmNxV0loU1lxSUNxSUNncDJSRVNhVkVWNlMwZ2pDZW05Wi9wOGZ3d1ptTXlrUWNLazdOOWFyR3ZlTm1kWVZ5ZG56M21ldzJDVmlJaUlpSWlJaUlpSXFJRVlyQklSRVJFUkVSRVJFUkUxRUlOVklpSWlJaUlpSWlJaW9nWmlzRXBFUkVSRVJFUkVSRVRVUUF4V2lZaUlpSWlJaUlpSWlCcElZdThCRUJFUkVaSDlUT3puaFluOXZPdzlEQ0lpSXFvRlA2K0ptaWV1V0NVaUlpSWlJaUlpSWlKcUlBYXJSRVJFUkVSRVJFUkVSQTNFWUpXSWlJaUlpSWlJaUlpb2dSaXNFaEVSRVJFUkVSRVJFVFVRZzFVaUlpSWlJaUlpSWlLaUJtS3dTa1JFUkVSRVJFUkVSTlJBREZhSjdNUlp6bi85V2d1UklFQXBFOXQ3R0VSRVJFUkVSRVIwQTBuc1BRQ2l0bXJOWTJISUx0SGFleGpVQ0VRQ2NIdTBrNzJIUVVSRVJFUkVSRVEzRUlOVklqdDU2R1ozZXcrQmlJaUlpSWlJaUlpdUVXdVJpWWlJaUlpSWlJaUlpQnFJd1NvUkVSRVJFUkVSRVJGUkF6RllKU0lpSWlJaUlpSWlJbW9nQnF0RVJFUkVSRVJFUkVSRURjUmdsWWlJaUlpSWlJaUlpS2lCR0t3U0VSRVJFUkVSRVJFUk5SQ0RWU0lpSWlJaUlpSWlJcUlHWXJCS1JFUkVSRVJFUkVSRTFFQU1Wb21JaUlpSWlJanJXMVBQQUFBZ0FFbEVRVlNJaUlnYWlNRXFFUkVSRVJFUkVSRVJVUU14V0NVaUlpSWlJaUlpSWlKcUlBYXJSRVJFUkVSRVJFUkVSQTNFWUpXSWlJaUlpSWlJaUlpb2dSaXNFaEVSRVJFUkVSRVJFVFVRZzFVaUlpSWlJaUlpSWlLaUJtS3dTa1JFUkVSRVJFUkVSTlJBREZhSmlJaHVzSXpNTEdSa1p0bDdHRVJFUkVSRVJIUWRHS3dTRVJIZFFHbHBHWmd4YXk2ZW5UWWR4MDZjdFBkd2lJaUlpSWlJNkJwSjdEMEFJaUtpdGlRdEl3T0pGNU9SbDVlUHQrYS9peVdMRnlBNk1zTGV3eUlpSWlLaVp1eEFRaG5XSHNpejl6Q29FYXliR0didklWQWpZckJLWkVmZkhpbkFqdk1sOWg0R1hTZCtNTksxT2g5ekFTKzkrZ2JlbmpzVGZYdjNzdmR3aUlpSWlLaVpTc2hSWWYzaGZIc1BneG9CNTQrdEM0TlZJanM2Y3JHY0g0NnRBRDhZNlZvWUljQW9pSEVoTGg2ejVzN0RoNHZlUWM4ZTNldzlMQ0lpSWlJaUlxb245bGdsSWlLNmdRUkJBQUFZeEFvVUJkOERyY0liS2FtWDhIL3pGeUV1SWRIT295TWlJaUlpSXFMNllyQktSRVJrSjJyWGFPUkdUNExhTWRqY0Z1RGZvOGZzUFN3aUlpSWlJaUtxQndhclJFUkVONURSYUxUNFdlMGFpZHoyazZCV0JwcmJBaHc3Y2RKT295TWlJaUlpSXFMNllyQktSRVJrWjFySElPUkhQR0p1Qy9EVy9IZlpGb0NJaUlpSWlLaVpZN0JLUkVUVURLamQyck10QUJFUkVSRVJVUXZDWUpXSWlLaVpZRnNBSWlJaUlpS2lsb1BCS2hFUlVUUEN0Z0JFUkVSdFYwWm1Gakl5cyt3OURDSWlxaWNHcTBSRVJNME0yd0lRRVJHMVBXbHBHWmd4YXk2ZW5UYWRGU3RFUkMwRWcxVWlJcUptaUcwQmlJaUkycGEwakF3a1hrekcrWmdMckZnaEltb2hHS3dTRVJFMVUyd0xRRVJFMURheFlvV0lxR1Znc0VwRVJOU01zUzBBRVJGUjIyS0VBSU1nTVZlc0hEOXh5dDVESWlLaUdqQllKU0lpYXViWUZvQ0lpS2oxRXdRQkFHQVFLMUFVZkkrNVl1WC81aTlpeFFvUlVUUEZZSldJaUtnRllGc0FJaUtpdGtQdEdzMktGU0tpRm9EQktoRVJVUXZCdGdCRVJFU3RsOUZvdFBpWkZTdEVSTTBmZzFVaUlxSVdoSk1zSWlLaXRvTVZLMFJFelJ1RFZhSTJ3RVVoUWdjL0JjU0NmY2ZoS0JQQnkwbUNtb1loRmdBdkp3a1VrdG9IR3VvaHc5d1IvZ2gybDlaNHpUMWRYUkhsSTcrTzBSSTFYNXhrRVJFUnRSMnNXS0dXSk5SRDFpalA2UjdrZ0tHZFhCcmxXZFhKcTgwM1pXSUJkM2R1bXRlaTFvL0JLbEVyNGlRWDRiRytIbGJIUjNaelE4eTh6dkIybGxnY1Y4cEVlUHdXVDZ2ck8vb3BjRXU0WTUxL0hHWFcvd21aTmR3UGY3NFVaWFhjUXlsRzNEdGQ4UDJ6N1dDME9tdnkrakEvNUg3WURSMzlGYlcrejNBdk9kNFpGWUJRVDl2QnFiTmNoQTFQaFdQajArMGd0WGVhVE5SRU9Na2lJaUpxTzFpeFFqZUtyN01FNTkvdWpMd1B1NkZYaUxKQjl3N3U0SXlraFYzUnFkcDhUaUl5elZWcisxTjljYzNUdDNsanhmamdlcisyUkFSMEMzTEFwUDVlOEhldGVRR09XQUFPdk40Qm56NFNZajQyYVlBWHRyMFloVUhSenZWK1BhSXFrcm92SWFLVzRvR2U3dmh5WWhoR2RYZkRVK3VUVWFJeTFIaHRvSnNVdjAyTlJOZEFCOFJrVnVLL2xBcnp1WThlRHNIZ0RuVi9xTnk4TUFhZEF4eXdmSHd3M0thYmZySHpjcExZL0paeTlZUlFCTGhKc1h4WE5vWlgrell3dlVpTDFBSU5YaDNxaDlnc0ZYeGRwQmplMmZMRE1LZFVoK09wRmFpUFVyVUJNMzlJdzVySFFqSDdiai9NMjVwWnIvdUlXcHFxU1paMzdHZm1TZFlIaS82SFhqMjYyM3RvUkVSRTFNaXFLbGE4NDllWksxYVdMRjZBNk1nSWV3K05XZ201Uk1CUHowY2kzRXNPdmNHSWxRK0hZUERTT0ZSb2FwNVhYbTNQaFZKY3lGSmh6Z2gvUFByNVJmUHhoMjcyd0lhbndtdTlkMWRzS1lZc2phdjFtdUdkWFJEdUpZZENJc0REVVFJZkZ5a0MzYVNJOUpham5iZmN2S2ptMlEwcCtPeEFuczFudkhLWEwzcUhLdkhSN2h6enNTOFA1bUh1Q0g4c0dCMkkvdS9GMXV1OUVsVmhzRXJVaXF3N25JOXlqUUZmUGhHR2YyWjF4TWlQRTVDUXE3YTY3czcyenRqNFREc1lERVlNWGhwbkVhb0NNSCtnclo4WWhuYmVjdHoyL2dYVDhRN08rT3ZsYUlUUFBvUGtmQTBBb0h1d0VrNXljYTNqZXZNZWZ6elF5eDFaeFZxOE5zd1BPcjBSK3F1V3JYNS90QUIrTGxLNE9vaFJxVFZnNDlQdFVGN3R3M3RuVEFrbXJrdTIrWHdIcVlCUjNkd3NqcFdwRGNnczFzSk5LY0ZEdmQwdHp2MTdzUndYTDQrZnFLWGpKSXVJaUtqdHFLcFk4VXo4eGx5eDh2YmNtZWpidTVlOWgwWXRuS3VER0Q5TmlVRGZjRWM4dURvUlpXb0RmcHNhaVorblJHRHNxa1NVcW0ySHE3UHY5c1AvUmdhYWZ4WUpRRWQvQmNiM3ZsSkorY3lHWk56eDRaWFFkTjNFTU1Sa3FiQjRlNWI1V0dHRnJzNHh2anJVRDRPaW5WRllvVU5oaFI2RjVhYi9QWnBTZ2Q5T0Z5T2pTSVBNWW0yTkMzSjZCRHZnZnlNRHNUdTJGRi85azI4K3J0SVpNWDliSmo1NUpBU3ZEUEhGa3AzWmRZNkZxQXFEVmFKV1p2T3hRbHpNVTJQVE0rM2dyclFkZUU0YTRJWHpHWlY0ZUcwU3NrcHEvd0F6MWxTM1h3OENnR1hqZy9IQ0hUNlkvVk02Rm0zUHdsL1RvNkRXR1RGK1RSTEtOUWJjMnM0UmdXNHlySDA4RkM5OWw0cE4veFVnN3AydVdMMHZGKy84YnJuU2RFSmZEN2c1aUJIbGF5b3R1YitIRzdvSE9lQkFRaGsyUHRQTzVoaW1EL1lCQnZ0WUhIdHlYVEl1SHM2M2VUMVJTOFJKRmhFUlVkdkJpaFZxYk8yOFpQaDFhaFNpZmVWNGRHMFNmanhSQkFCNGNIVWl2cDhjZ1gvZjZJaFJueVFnUHNkNjBZNUlFQkNmbzhJRHF4SXhNTm9aKytKS3pZdG9sRElSanMzcGlOeFNIZmJHbFFJQXBHSUIvcTVTTE5tWmJUNVdSU0VSTUx5TEt3QWczRk1HSjRVWW83dWJGdERzaWlrQkFHdy9WNHg3VnlZMCtEMTZPb3J4MDVSSWxLdjFtTGp1b3RYNVZYL25ZblIzTnl5K1B4QW5MbFZnejRWU0cwOGhzc1pnbGFnVjZPeXZ3SzBSVGhiSFB0aVJqVzdCU25RTFZ1S1djRWNBd0NOOVBGR2kwbU4vZkJtTVJpUHV2Y2x5bGVjMy8rYWpVbnNsU1JVRVFHKzQ5bVJWS2hiZzV5TEZnNnNUOGNQbEQrZkpYNmRnMzJzZGNIY1hWL3h3dkJCdjNSdUE5bjRLOUp4L0hrbDVwbFdrejI1SXhwSnh3VmgzS0ErWENyWG01NzAyMUE4UjNuS0lSYVlTaitjR2VzTmdOSDNnQThCclc5S3c1WGhoamVNSmNwZGgvMnZ0ci9uOUVEVm5uR1FSRVJHMUhheFlvY1lnQUpoeXV6ZmVHeHNFbGRhQUVTdmlzVFAyU3FENDYrbGkzTDBpSGxzbVIrRFluRTc0djEvVDhkSHVISXZxdy9nY0ZmNDZYNEpiMmpsaDZiaGdSTTQ1ZzdRaTB4eE9JUkh3KzVsaVpKZG84VWdmRDRnRXdOZEZDcGxFZ0srTEZCT3UyaC9rNTVORmNMdThhdlpxVlQ5M25YZnVtdCtuazF5RVg1NlBSTENIREhldmlMZVlZMVl4QW5qc2k0czQrV1luL0R3bEFnK3VTY0tPOHlYWC9KclVkakJZSldvRmJtbm5oTGZ2QzdCNXp0dEpBdG5sUnVDdkR2VkZiVG5wTHllTDhOeEFEenpSendzQUVPSWhnMVFzNE9TYm5RQ1lQcEFBWU5zTFVkRG9qVWpJVVdIN3Vaby9iRFI2SS80NFc0emxENFZnK1VOWG1vTXJKQUtXalEvR3N2SEJjSkNLNE9Fb3huK3pPNkZTZTZXOFJDWVdjSGhXUndCQVpyRVdOeStNUWJkM3pnTUFCa1U3WTgrTWFBeGRIbzhEQ1dVSWNqUDFZODByMHlFNVg0TkovYjJ3NmI4Q2xHc01FQUJNN09lSjc0N1dITGdTdFJhY1pCRVJFYlVkckZpaDYzRnpxQklmUEJpTWdWRk9PSkJRaGdtZlgwUktnWFc3dEQwWFN0Rm5VUXcyUDlzT1M4Y0ZZMkkvTC96ZkwrbjQ3WFF4akFDK08xcUluMDhXSWY2ZExwQ0tCY1QrcjR2Ri9aTytTc1ovS1JVNFBLc2pTbFI2VkdnTVNDL1M0b2xiVFpzb1M4VUNmSndsaUpwN0ZvbTVhamkvZUFJQThPR0R3UmdVN1l4ZUMweHp3UHIyZWEzT1VTYkN0aGVpMEQvU0NTOTlkNm5Xc0RTblZJZGh5K094OCtWby9ENHRFaTlzdW9SViszS3Y2WFdwN1dDd1N0UUtmSDR3RDU4ZnRHek9MUk1MZUdkVUFKNjl6UnNiL3l2Q0U3ZDY0dk1EZVlqTlV1R0g0NFZRNld3bnJFZFRLbUNFNlZtdkR2VkRhb0VHM3g4dEFBQkUreW93NVhadmJEbGVpSUp5SGZMS2RGQklSYldPelVrdVFxQ2JGQlBYSlVPdGJmaUg0WlA5dmRBNXdLSFdhektMdFFpZWVSb1ZHZ00yUGgyT2gyNzJnRlFzWU5XK1hQUUlVZUtqaDBMdytqQS9UUGo4SW9Kbm5rWkJoYjdCNHlCcUtUakpJaUlpYWp0WXNVSU4xZDVYamtWamdqQ21oeHNxTkFZY1RpckhiNmVLOEdBdjkxcnYyM3lzRUNLUmdDZ2ZPWDZaR29tNGJEV2UyWkNNZmZGbG1EOHFFQkt4Z0ZzV3hVQjdlVG5ybzMwOU1YMndEMDZsVlpxZjhlS21WSHo5YjRIRmM3c0hPZURFNVlVOFJwajJ5Z0FBcmQ0SW85Rm8vcm5LMEU0dXlQdXdXNTN2TS9yTnM2YStzYzlIb2x1UUE5NzhKUU1ycnRxd3FpWm4waXN4OFAxWTdIeTVQVDU5TkFTUDlQSEFpNXRTY2ZLcTkwRjBOUWFyUkszUW1PNXVXRHcyQ0dJQkdQakJCWFFMY3NBVHQzckNTU0hHNHJGQldQRlFDRGI4azQ4MSszTnhQbE5sY2UvK2hETHNUeWlEaTBLRWhhTUQ4ZUdPQWl6Ylpmb0FHdExCR1ZOdTk4WVhCL1BNbTFjTmluYkdOLy9XM2EvMHB4T0YwTlFRNXRxaXZiekIxWUFvNXpxRFZiMFJjSkNKOFBQemtlZ2E2SUJKNjVQeHhTSFRtSTZuVnVEbWhUSDQ0YmtJSEp6WkFkTTJwbUp0RFR0RUVyVVduR1FSRVJHMUhheFlvWVp3Vm9oeDcwMnUyUFJmQVY3YmtvWVBIZ3pHN0JIK0Z0ZFViVTVjcHJaY2tMTDlYQW1HTDQvRDNIc0NNTHE3RzJJeVZYaWdwenRtM09XTEtkK2tZR0MwTTFiOW5Zc0FOeW1lSHVDRlpidHlFSnRsT2Q4RWdBOGVDRUxuQUFmY3ZTSytYbVAyY3BLZ1ZHVWFTMEtPR2w5VVcxVDA5QUF2aUVRQzFseTF1bFNsTTJEdjFQYm9IT0NBR1p2VEdyUWgxWVZzTlhvdE9JOVZqNFppVEE4M0xCMFhqRHVYeE9FNnRoK2hWb3pCS2xFcjRhSVFZWHh2RDd4NHB3KzZCRHJncy8xNWVHWHpKWlNwRGVnV1pBb21GMi9QeEt1YkwyRlVkemU4Tk5nWDU5N3VqUDN4WmZoNGJ3NStQRkZrL25ZUkFONjQyeDhTc1ZCbkNmM2V1RktMcHVNS3FjamlBMmZ0Z1R4c09scUlQbUdPK092bDZIcS9uemQrU3NlNzI3UHcycFpMbVAxVG1zMXI3bWp2akFkNnV1TllTamsrZVRRVUpaVjYzUEhoQlJ4S0tyZTRMaVpMaFQ2TFlyRHBtWGI0N0xGUStMdEtyVGJHSW1wdE9Na2lJaUpxTzFpeFF2VjFOS1VDRVhQT21QdU1QdlJaa3RVMWUyZTBoMFFFREhqL2dzMW5UTnVZaWxlK3Z3U04zb2hiMmpuaXZUK3prRkdzeGJveFFaZzV6QStWV2dQT3BGZGk5cy9wTnU5M2tvdmdvckM5MFhJVnFWaUFqNHNVZTJlMHg0QklKMFRPUFFNQVNNcFQ0NE8vTEVQU0lSMWRJQkVMVnNjbnJrdEdvSnNVWFFNZFVMYWlSNjJ2VjEyWGVlZHcvNnBFUE5UYkhUdk9sekJVcFJveFdDVnFCVDU5SkFSUDlmZUNUQ0pnZDJ3cCtpNkt3WkhrQ3ZQNXZSZEtNZWJUUkJSVzZLRTNBaitlS01LUEo0clFNMFNKV2NQOThPM1Q3WkJkb3NYRWRjblljYjRFai9ieHdNeGhmbGl3TFJNWnhkYU52YXY3MzhnQVZHb01rSWdGUEh5ekIwNm5YWGx0bGM0SVZabk8vUE05SHlWWW5MY2xlZEZONW4rdTFCck5HMnJkZDVNcjdtanZqTHM2dXBoZjkxS0JCbC8vbTQ5UC84N0ZoenV5a0YycXMvbk1NclVCb3o1T3dOdjNCV0Q5NGJwWDJMWkZhbzBHdS9mdVExeDhvcjJIMHFxbHBXZWdvcUxxMzRHbS9SV05reXdpSXFLMmd4VXJWRisyTm05cUtNM2xSVG12YlVtRElBQUdJL0RLNWt2NDRva3dpQVJUTVByODdkNVl2Uy9YcWcyZElBalEyZGo4STh4VGhoZnY5TUdJTHE1bzc2ZUFUbStFU212QUM1dFNrVldzaFVpQWVURlFxSWNNYVlVYWk0MjBxanVlV29IanFVQittYzZpZW5MT0NIK2tGMm14N3BCMUplT0FTQ2VNNnU2R3lzczlYVGR4cnc2cUE0TlZvbFpnODdGQ0dBRjh0ajhYSnk1WjkzNloyTThMYjk3akQ3ZnBKeXlPSDArdHdMZzFTV2p2Szhmc3UvMXhKcjBTSWdHWU5NQUxXNDRYWXQ3V0RJdnJzMHQxK1Bsa0VXNkxkSUxSV0dadWJ2NUFUM2RFZU11aE14aVJuSy9CbTc5YTNuZTFDbzNCcWs5T2ZhMTRLQVFCcmxMRVpadktTY2F0U2NMbVk2WVB1azhlQ2NYenQzdlgrUXlkd1ZqcitOcXloSVFrdkwvMEl5U25wTnA3S0cyRFJBbWpVUHMzOVkyQmt5d2lJcUsyZ3hVclZGK0RvcDNSUGRoMnk3VWdkeWxFZ29EcGczMXNuaitXVW9IOUNXVUFUTXNFQmtRNFlkWndQOXpkeFJVcmR1ZGc2YzVzekwzSEh4OCtHSXlady8wdzh1TUVpL3VkNUNLYm0xRkZlTXN4NVhZZi9IbXVHSGxsT25nNVNURDhxbllCcmc1aUpPZHJvSlNKY0hCbUI2aTBCbnl3SXhzS3FjaG1VRnZsVUZLNXVhcFJLaGF3YUV3Z0RpYVdXYTF3QlFDeFNNQ283bTRvdjhiTnNxanRZYkJLMUFxVWF3dzRjckVjM1lLVTZCYWt0RHAvVnljWFZHZ01HTi9ibzhabjdMbFFDcjNCQ0lNUnVIdEZQSFNYZTV4ZTdVeDZKUjc3NGlKS1YvVEF5OTlmTXZkZTdmVDJ1WHFQZGMrTStyY0RxTzZSdFVrNGsxNkozcUdPMkRNakdwbFhyYVpkc0MwVDdzb3JJVldJaHd6elJnWmcyYTRjbkxwMFpZVnNMWiszYlY1cFdSbkt5c3RoaEFDOTFCbEdrZFRlUTJyVk5Nb0FhSlgrZFYvWUNLcFBzdDZldnhnZnZqc2YwVkdjWkJFUkViVTJyRmloK3JqdkpsZE1IbWg3WVlxRHpMUkI4ZnhSZ1RiUEw5K2RnLzBKWlJBQTdIK3RQZnBIT3VGd1VqbnVYQktIZjVKTWdlc0xHMU94Wmw4dW5oM29qVFBwbG90LzNCekVLSzYwM2xENGNGSTVmRjg5aVJLVkFTc2ZEc0dRRHM0VzV6MGNKU2dvMTZGQ1k4Q0V6eTlpN2ozKytQVFJFQURBaWRRS09FZ0ZjN1ZqVGNJOVpaQ0lCY1JtMnQ2TXF1cTlsMS9qWWlCcWV4aXNFclVDNDNxNTEvaWhDQUNPY3RPSHcyZVBoVUpkeXdaU2R5MkxRMDZwRG1xZEVXTzZ1OEhWd1hvMW5Wd2lBQUQ2aERsaTRxMmVOcDl6T0trTUY3TFZOczhOWHg2UFUzVzBBbmg5bUIvK1N5NjNPbjQ0eWZwWWxWOU9GVm44M0QzSUFmTkdCbUJYVEFtMm5pbXU5ZlhJa2tHc1FHNkh5VkM1dGJmM1VLZ1JYVDNKT2hjVGk1ZGU0eVNMaUlpb3RXTEZDdFZseHBZMHJOaWRnK2NIZVdQMlQra1dpMnBzOVZoMVVZaXdkRnd3NXYrZWlZdVhOekkyQWxqNFJ4WTZCeWp3M3RnZ200dG92R2Vjc3BxRFJuakxzZjFjaWRXMXRsYXhYdjM2SVI0eVhMaThHVmJWWGg5OXd4M3g3YVJ3OUFoUkltRitWOHpibW9FdkR1WkJWOE9qN3V2bUJxRG11V1hWYWxxdXg2SDZZckJLMUFyTTJKS0dHVnRzYi9EMGFCOFBmRDBwSENjdlZTTFVVNGIraTJNUlkyTm54dXJtM3VPUDlyNktHcytQN2VtT2taYy9sS3A3NmJ0TE5RYXJZWjZ5V3NOZEFQajFsQ2tJSFJUdGpBTUpwVFYrS0JKUnczQ1NSVVJFMUhhd0xRRFY1ZVl3Ujd3MjFBLytybEk4OFdWeWpXR2lBR0Q5aytFWTBjVVYzeDRwTUFlckFMRHRiREUwT2dQMEJ0T0dUMVdpZk9UNGRXcWsxYk1DWEtXSTlsVmc1WjZjQm8yMVg0UVRSQUp3TUxITTR2aS9GOHNSbjZPRzNtZ0tabGRQQ01VTGQvaWcxNElZY3gvWXE5L0hzN2Q1STcxSWl5TTJGdklBcHRXMFhLMUtEY0ZnbGFnVmkvYVJZL240WUJ4TUtNT3c1ZkU0TXJzanRyOFVoYUhMNG1vTVBxdjBXaEJqODdpVFhJVFNGVDB3ODhjMGN5dUFodmpmcUVCencvSGFLR1VpdUN2RmNKOStFa1UyeWtTSTZOcHdra1ZFUk5SMnNDMEExV2JMOFVMTStqRU5pOGNHb1VSbHdMU050dmRhV0RZK0dLTzZ1V0hDRnhleEs3YTB4dWZGWHJXQVJ5S3lQTmQzVVF3dTVxbXhZSFFnQk1FMEw4d3EwZUgzTTBXNGVXRU1MaFZxVUp1Si9ieHdxVUNEbUV6Ymk0UlNDelFZdGl3T2t3ZDZ3MGt1c2dwVkFWTmxaTFN2SERNMnA5WFlJczdQVllyQ0NzNC9xZjRZckJLMVVpTnZjc1hheDhOUXFUWGkwYzh2b2x4andPaFBFckR0aFNpY21Oc0pzMzlPeDhvOU9UZDhOZWc5SDhYamFFcnRyUUFBWU9LdG52aHlZcGpOYzlVL3BJbW9ZVGpKSWlJaWFqdFlzVUsxZVc5SE5tNEtVc0pSSm9KVUxGZ3RnbkZYaW5GSGUyZk0vREVOM3g0cHVPYlhPWlphZ2FtRHZQSGM3ZDVZdmlzSFNwa0lteWUzd3hjSDgvRENwa3RXVlkweXNXQmVRZHZSVDRFSGVycGo1bzlwdFpibzY0M0FKMy9uMmp6MzNFQnZMQndUaUNNWHk3Rml0L1dtVllCcHRXcS9DQ2ZzanJWdVUwQlVFd2FyUksySWkwS0VlMjl5dzVUYnZURWcwZ24vSkpYam9jK1NrRkpnK3ZZdlBrZU4zZ3Rqc0c1aUdKYU9DOGFzNGY1WWZ6Z1BQeHd2eEpuMFNsUnFqVmc0T2hCUDlmZXE4VFVFVTR0Vi9HOWtJR1lOcjMzam5lZzN6NkJFWlpuYzN0ck9DVjVPZGYrbnAydWc5UTZWRDkvc2dWQlBHZTd0NmdvQUtDelh3VUVxNEtYQnZsYlgrcnVhTmw1Nm9KYzd1bFI3VnBsS2o1VjdiWC9nRXJVVm5HUlJsZFFDRFk2bjF2MkZGelYvbzd2YmJ0RkRSTVNLRmJyYXBQNWU4SGErTWllTHpWSkJaekJpeGwybWVWV0lod3dpQVpnMTNBOEFzT1ZZSWNRaXdmd3pBQlJYNnZIcFZTR21XQVNVcmVoaC9sa2tYSGs5THljSlBud2dDSS9mNm9tZlR4Ymh0Ui9Tb05VYjhYZGNLVlpQQ0VYZmNDYzh1RG9SU1hscXZEODJDQlVhQTBaMWQ4T0ZMQldjNUNKc2VTNENhWVVhck5uWDhEbGNpSWNNSHo0UWhBZDZ1ZU5NZWlYdSt6akJ2TGhvN1dPaHlDM1RvVXlsaDFnazRJRmU3bkJYaXZIbG9md0d2dzYxWFF4V2lWcUI5OGNHNFk3Mnp1Z2VySVJZQkp6TFVPSEpkY240NnA5OHF4S0g0a285eG55YWlQNFJqcGd6d2grdkQvUEQ2OFA4b0RjQUgrekl3dFl6eFVndHFMME1vNzVVTm5aa1hIeC9ZSTFsRjFlVGlBV3JZNE03T0dQU0FDL285RVpzUGxhSTg1a3FlRGlLTVhlRTdZQzNYRzNBQXozZHJZNW5sMmdackJLQmt5d3kyUjFiZ2lmWHA5aDdHTlFJakt1NTZweUlhc2FLRmFveWVhQTNPdm5Ydko5R2xacm1XUUNRVXFDeENGYjFCbUQ0aW5qenorR2VNbnoxVkRqdWJPK010WStId1VFcVlON1dUTHl6TmNPOFVkWTNSd3B3TnFNU3YwNk54RTlUSXRENTdYTjRwSThIUEowa3lDblZZZEVmbWRBYmpJak5VdUhkUHpKUjJzRGVwN2RGT21IM0s5RVFpd1NzUFpDSGw3Ky9oTEtybnRFOVdJbXVnUTZRU1FRWWphYjM5UHkzcWZpZG14OVRBekJZSldvRjRySlY2QmJrZ0hkK3o4RFcwOFU0Vm8rVlJ3Y1R5ekhpb3dUNHVVaHdWMGNYM05IQkJVdDJaaU9uVkljRENXVjEzdDlRdTJKTElaMXk3THBhRHp5OUlRWFBiREJOL3F1eTJmeHlQWnhlUEhIOUF5UnFvempKSWlJaWFqdFlzVUlBMEdlUjdmMDBydFdocEhKMGZ2dXN4VDRlQnhLQURmOFdRQ29XMEQwNEIrc081U0V1eDNxZmoxTnBsZWl6TUFZK0xsTG9qWURYakZOVzE0eGRsVmpyNjE4ZDZGNXRmMElacG45L0Nmdml5M0FtdmRMcWZPK0ZwcjhIQWFZVnQ5dzBtYTRGT3hVU3RRS2ZIY2pEME9YeG1MYzFzMTZoNnRXeVNuVFk4RzhCbmxxZmpKeFNYUk9OMEJTRU5zWUhsUkdvdGE4T0VUVmMxU1JMclF3MFQ3S09uVGhwNzJFUkVSRlJFNmlxV05FcXZNMFZLM0VKdFFkWFJMV3AwQmhxM0J4WnF6ZGk5cy9wTmtQVkt0bWxPcHZCWjJQNGVHOXVuYzl1ckxrcXRVMWNzVXBFUkVSc0MwQkVSRFZTYXpUWXZYY2Y0dUladmpXbHRQUU1WRlJVTFpKbzJxVUVyRmdoSW1vY0RGYUppSWdJQUNkWlJFUmtXMEpDRXQ1ZitoR1NVMUx0UFpTMlFhS0VVUkEzK2N1d0xRQVIwZlZqc0hvZGxESVJsTEw2ZFZNd0dvM0lMOWViZis3b3AwQ29wNnpCcjNrd29hekJEWnVKaUlqcWk1TXNJaUtxcnJTc0RHWGw1VEJDZ0Y3cURLTklhdThodFdvYVpRQzB5cG8zRFdwTTFTdFczcDYvR0IrK094L1JVYXhZSVNLcUR3YXJkUWh3bGNMRDBmcmJRcjBCbURUQUN6UHU4cTNYYzhyVkJvc05kcWJlNFlPcGc3d2JQSjRlNzV6SHliU202VDFDUkVRRXNDMEFFUkhaWmhBcmtOdGhNbFJ1N2UwOUZHcEVWMWVzbkl1SnhVdXZzV0tGaUtpK0dLelc0Zi91OWNma2dkWUJhSEdsSGpjdmpNSDJzOFhtWTEwREhiQmtYREErL0N2YjRqaFFjeVBrem0rZlE0V203aFdvajkvaWlYa2pBeG8yZUNJaW9tdkV0Z0JFUkVSdEJ5dFdpSWl1RFlQVk9zei9QUk9yL3M0RkFCeWQwd2xyRCtSaTFkKzUwQnVCK0J3MTRxL2EyYTV6Z0FNQVlPMkJQTVJtcWVyMS9OUUNEY3JxVWRwZlVONTB1N1VURVJIWlVuMlM5ZWE4aGZqODB4VUlEZ3EwOTlDSWlJaW9rYkZpaFlpbzRSaXMxaUd0U0l1MElxMzU1NndTbmJrVVh5a1Q0ZjRlYnVaejkvZDBSNlhHZ042aFN2UU9WVm84NSt0L0MyN01nSW1JR2tYVDdrUkxMWWRSSkFNdTk5TFRhclV3R05qbm00aUlxTFZpeFFvUlVjTXdXTDBPSGtveE5qd1ZEcTNlQ01OVkdjVGF4OFBNL3l3V0FJbFlxREZZdmJlcksxUzZ1Z09NbTRLVWRWNURSTlI0QkhzUGdKb0JlWEVDUEJPL2diejhFdHBIUitIdHVUTVJHaEpzNzJFUkVSRlJFMkpiQUNLaSttT3cyZ2dlV1hzUlc0NFgyanczZDRRLzNobFZjMi9VamMrMGE2cGhFUkVSWFRONWNRSzhFcjZDckNJRDdhT2pzSGorVzdpcFMyZDdENHVJaUlodUFMWUZJQ0txSHdhcmpXem55OUhZZHFZWVMzWm0xK3Q2dCtrblVhN1cxM25kODROOHNIdzhWd2tSRVZIVGsxVG13RFB4RzhncU11RHY1NHUzNTg1a3FFcEVSTlRHc0MwQUVWSGRSUFllUUd2VFBjZ0JJUjZ5ZWwrdk54aWhNNkRPUHdZRCt4MFNFVkhUa3hjbndDZm1VM1A1LzVMM0ZuQUNSVVJFMUVaVnRRVlFLd1BOYlFHT25UaHA3MkVSRVRVYkRGYUppSWdJd0pYeS82cFFkZkg4dHhpcUVoRVJ0WEZWYlFHMENtOXpXNEM0aEVSN0Q0dUlxRmxnSzRCR0poVUxVT3ZxdjJQeUU3ZDZRbDJQemF0dWpYQzZubUVSRVJIVml1WC9SRVJFVkJPMkJTQWlzbzNCYWlPU2lRVTRLOFFvS0srN1oycVZ4ZmNIMWVzNnFaZzdkQk1SVWRPUUZ5ZkFNL0ViODBwVlRwU0lpSWlvdXFxMkFONnhuNW5iQW55dzZIL28xYU83dllkR1JHUTNERllieU0xQmpOSGQzWEJIZTJkc1BWMXNjYTVyb0FNRUFZak5VdFg3ZVg2dm5VS1p1dTRWcnRNR2VlT2poME1hUEY0aUlxTGFWSlgveXlveXpPWC9YS2xLVkQ4U2tha1hmbTI4bkNTUWlnVmtGbXR2ektDSWlKcFFWVnNBNy9oMTVyWUFTeFl2UUhSa2hMMkhSa1JrRnd4VzZ4RGlJY09BU0NmMGozQ0NTQUJlR3V5RGx3YjdvRlJsd0lHRU1vdHJIKzdqQVFDNFZLaXh4MUNKaUlnYWhPWC9kQ04xOUZOZzFZUlFhSFFHalBrMHNWNWZMUHU1U0NBUlhYdlZUbUdGSHVXYW1sOUhKQUFPVWhFY1pDSTRTQVc0S01Ud2RaSEN6MVVLWDJjSi9GeWw4SE9Sd3RkRmlzTkpaWmkzTmROOHI2Tk1oT3dQdXVHaHo1S3c5VXh4amE4eGQ0US9JbjNrdUhkbHdqVy9EeUtpNW9SdEFleGpZajh2VE96blplOWhFRkUxREZicjhNa2pJYmlucXl0VVdpTjJYeWpGbnRnUzdJb3R4ZEdVY2pqSnhmaDRieTRTY2xUb0ZhTEV0RHQ4WURBQ2gyWjJ3SXJkT1Zpd0xSUC9KWmZqNDcyNTluNGIxRXd0R3grTVplT0Q3VDBNSW1xRFdQNVBONUtub3hoYnAwVWl6RXNPa1FCTUhlU0R4WDltMVhuZlA3TTZJdFJUZHMydis4TEdWS3k4NnZld29aMWNzRzVpR0J5a0lpaGxJc2drdFllMktxMFJoUlU2RkpUcjBUMVlhWEd1VjZnU2puSVI0ckt2VkNvcEpBSUdSRnIyeFEvMmtNSExTWUloSFZjSjRiTUFBQ0FBU1VSQlZKd3RqcCs0VklIOEJyU1BJaUpxVHFxM0JYaHoza0o4L3VrS0JBY0YybnRvUkVRM0ZJUFZPcnk3UFF0TGQyYmpZRUlaVk5VMm1TcXExR1BheGxRTTZlQ01UYyswUTE2WkRuZCtlQUhQM09hTjZZTjk4RlEvVDd6NWF3WmUzSlJhNC9OZnZOTUhtbnBzWHRVL2twdFhFUkZSNDJENVA5MUlIa294Zm44aENxR2Vjb3orSkFHanVybGgwWmhBWkpWb3NmNXdmcDMzLzM2bUdLditidGlYMUFxcENKc250N002cnBTSjRPOHF4YkpkT2JpWXAwYUZ4b0J5dFFIbGFyM3BuelVHbEtyMEtLelFvNkJjaDBwdHpiK2pEZTdnZ3B4U0hlSnkxT1pqZnE1Uy9QVnlOTklLdGRBYlRQZDZPRW9nRVFGckh3OHpYeGZpSWNPSWorS3gvVnhKZzk0WFVmTlE5OXlGMmdhalNBYUlwQUFBclZZTGc2SCttemdURWJVV0RGYnJVTDNjLzJyaG5qSzhkVjhBSHIvRkU4bjVHdHkzTWg1eE9XcTg5a01hdmp5VWgwOGVDY1VuajRSZzRxMmVlTzZiRkp5NFZHbjFqTmwzKzlkckhOeThpb2lJR2dQTC8rbEdDbmFYNHMrWG90SGVUNEZKNjVQeDIrbGkvSDZtR000S01iNThJZ3dCcmxJczJsNzd5dFhrZkUydHBmYTJPTWxGdFo3Ly9FQXV6bWJVdnllK0xTTzZ1c0pSSnNMUjJSM054eDc3NGlJQTRPYUY1NUZWb2dNQUxCc1hiTlVLb0dnWk4zcWhsb3p6RXJKZCtSSWF3a284SW1wN0dLeGVBd0hBeG1mYTRjRmU3akFZakZpMUx4ZXpmMHBIVWVXVmNxN3ptU3JjOGVFRnZEVFlCNHZHQkdIajArM1FaZDQ1cXcwT3VIa1ZFUkhkS0N6L3B4dHAyT1d5ZTNkSENTWjhmaEViL3lzQUFCaU13SVF2THNJSVlPR1lRSFFKZE1DMGpha29yS2k1TEw2RG53SzNoRHZXNjNVemlyVTRsRmp6RitPTm9hT2ZBcjFEbGZqeVVENVNDelRvN0svQVBWMWRvYnU4U25WSVJ4Y1VYWDQvNFY0eStEaExjVzlYVi9QOTE5TTNsb2pJM2xqNVFrUjBCWVBWYTJBRThOT0pRcVFYYXZESjM3bEl6RlhYZU4yeVhUbjQ4MXdKWkJMQklsU2R0akVWMHpiVzNDS2d1cFY3Y3kxNmhCRVJOUldSWGdXditIVXdpQlgySGtxcnBuS05RbUhZV0JqRjhodnlldkxpZUhnbGJPQWtpSnFjVWliQ3d0R0JlUEZPSDJRV2F6RjR5UVVjVEN5M3VFYXJOK0toejVKd05Oa1g3OTRmaE1FZFhERDl1MVJzT2xwbzg1bERPampYK3d2bVhiR2xHUDFKN1J0RjlZOXdRcEI3dzNxM0hrZ29NMzhaL3Z3Z2IyU1g2REQ1NnhSbzlVYXNtUkNLYldlTG9kV2JndFczN2cwd3R3THdjWkZDSmhid3dRTkI1bWM1eUdwZlVVdEUxRnl4OG9XSXlCS0QxV3YwM2RGQ2ZGZkRMLy9WeFdSZFg2a1pFZEdOb0ZBb0lKVktJY0FJcVlwZjVEUTFpVG9mNVY1OW9IYU5iUHJYcXN5QlorSzNuQVJSa3hJQVRPanJnWVZqZ2hEa0xrV0Z4b0JWKzNMUk5WQ0pyb0ZLbS9lVXFRM1ljcndRWTN1NFllTXo3VEI3UkNVV2I4L0NkMGNMTEw2UWJ1Z1h6SFcxQWxnMUliVGV6NnJTZGQ0NW5NMVF3ZGRaZ21kdTg4Ymk3Vm1ZZkpzWGpxZFdZR3hQZDB6NUpnVTVwVG84dURvSnY1MHVndnB5RDMxYnJRQkczdVNLRTZrVkRSNERFWkU5c2ZLRmlNZ2FnMVVpSWdJQVJFZEdZUHJVNTVDUldmZE8zWFR0MHRJejhNZU92MUNxTmtJdzZwcjg5YXdtUVhNNENhS21zV2hNSUdZTzkwTnFnUVlUUHIrSU9TUDhNWE9ZWDczdW5meDFDZ0xjWkhoOW1CL2VHeHVFYldlTGEyME5jTDFHcklpSElBajQvWVZJelBveEhUOGNyL25MOHArbVJDRGNTNDdVQWcwQUlMZE1oOTlPRldIWnJteWNtTnNKUzNkbTQ3RXZMa0t0TXlEbmcyNVc5OHNrQWtTQ2dMSVZQYXpPcmQ2WGl4bGIwaHJ2alJFUk5SR1cveE1SMmNaZ2xZaUlBQUJLcFFNZXZIK1V2WWZSNnYxejVDaitQbkFRcGVvS05QVUdJSndFMFkzMC9vNHM1Slhwc0hKUERsUTZJNzQ1VXREZ1o2elpuNHNBVjJtTm9lcXBOenNod3J2bTloazk1NTlIWEk3dEZrM0FsZDZtU1hscVhNaFc0MEtXQ3ZmZDVJckZmOXIrUXFsWGlCSmRBaDN3OGQ1Y2xLaE1TMmdOUm1EY21pVHp2dWg2Z3hIYnpoYkQxVUZjWnd1QzZpNFZhaHAwUFJHUlBiRDhuNGlvWmd4V2lZaUlXaUZPZ3VoR3l5L1g0NE8vc3EvckdUbWxPdVNVMXJ5UzIxRXV3dUdrTXZ4d3ZNamllTFN2SEM4UDhZV29qazJoWEJTbUZnSEZsemNjL2VUdlhDd2ZINHk3T3JyZ3I1Z1NxK3ZmdlQ4UUtxMFJIK3l3REY2TlZsZWFudmwzZkJsNmhkaHVlMUJkWXE0YXVXVk52MnFkaU9oNnNQeWZpS2gyREZhSmlJaGFHVTZDeU42U0YzYUZsMVBEZnMxOC9ZYzBmUEozM1gxVVQ2VlZZdFUreStzR1JUdmo1U0crZGQ3cjRpQUdjQ1ZZWGIwdkY2L2U1WXVsNDRMUmE4RjVjMTlVQUhpa2p3ZUdkSFRCZ20yWlNNNnYzOHBTVDBjeERzL3FBSTNPYUROOHJTS1hDSGhtUXdyV0hzaXIxM09KaU95QmxTOUVSSFZqc0VwRVJOU0tjQkpFellHVFhJUlRhWlhZZkt6dWRnQ09NaEhtanc2RVROSzByVEVBSU5oZGhncU5BWlZhVSt5cDFoa3hkV01xZnAwYWlXWGpnakhsMjFRQVFDZC9CVlpQQ01YcHRFb3MySmJaNE5mcC8xNHNqcWFZTnFmcUgrRUlaNFVZMjg5ZFdSR2I5YjUxTDFZaW91YUVsUzlFUlBYRFlKV0lpS2lWNENTSW1wTXo2UlZZdGl1bnp1dThuQ1NZUHpxdzNzLzFkcEtnZTVDRHhiRkluNXI3cmw2dFI0Z1NKeTlWV2h6NzdYUXhWdTdKd2JRN2ZIQ3BVSVBOeHdxeFkzbzA5QVlqSGx5ZGFBNWhyOVZUL2IzZzZ5SzFDRmFKaUpvelZyNFFFZFVmZzFVaUlxSldnSk1nYWlzZXY5VVRqOS9xMmVEN3hBTFFQVmlKYi83TnR6bzMvYnRMOEhXUllzSG9RTXdjNWdkQkVEQjBXVnl0RzJGZHpjMUJqTmVIK1dIRmJ1c2VzeEhlQ2x6SVZqVjR2RVJFOXNES0Z5S2lobUd3U2tSRTFNSnhFa1J0eVZlSDg3RjBwKzFOc2k3bTFSeUVEdS9pQ25lbEdIc3VsRnFkazRnRkpGd09VVjBjeElqSlZFRm5xTjlLVlU4bkNYYS9FZzFuaGRncVdPMFc1SUQrRVk1UVNBVjBEM0xBeWJUS0dwNUNSR1Ivckh3aEltbzRCcXRFUkVRdEdDZEIxSlowZXVzY0RFWWpkSWJhcjVOZjd0ZDZkVFE2cWI4WDhzcDAySHE2Mkh4TUlnSWV1OFVUYzBmNG81MjNISHN2bE9MbmswV1lOeklBUjk3b2lLMW5pdkhSN2h6c2ppMkIza2JPNnVFb3dadjNCQ0FwVDQyaHkrS1FYYUtEOTR4VEtLclFZVVFYVjZ4L01neEhraXRnTUJweGZHNG5iRDVXaURkL1NVZW50ODZpWEZQSG15QWl1b0ZZK1VKRWRHMFlyQklSRWJWUW5BUlJjL2JzYmQ1NGVvQjNvejVUWXl2ZEJIQkx1Q09ldTkwYnhaVjZxSFZHOUFwUkFnQ1M4elVBZ01FZG5ER21oeHZlMzVFTmpkNklia0VPR05mYkEwLzI4NFMvcXhRNXBUbzg5M1VLMXV6UGd4SEE1bU9GbURjeUFCTnY5Y1I5TjdraXIweUg3ZWRLOEU5U0diNyt0d0RGbFhyYzNka0Z6Z29SVHFSV1lOanllT1NXNmVEakxNR0lMcTU0ZW9BWCtrYzZZZk94UWp5NUxobmxHZ01lN09XT3hmY0g0ZHpibmZIRm9Yek0reTBER2NYYVJ2MzdJV3BxSXIwS1h2SHJZQkFyN0QyVVZrM2xHb1hDc0xFd2l1dlhQL3A2eVl2ajRaV3dnWlV2UkVUWGdNRXFFUkZSQzhUeWYycnU5bHdveFplSDh1cTh6a2t1eHFlUGhselhheFZXNkhCTHVDUGtVaEVrSWdGbGFqMCsvQ3NiMjg2WVZxZU82KzJCOUNJdDV2K2VnVGVHKzJIaEdOTm1XY241R3J5NkpRMnI5K1dpVEgxbEJXbEdzUmJQYkVqQmdtMlplSDZRRDU2NDFSTVQrbm9neEVPR1QvL09OYisvTmZ2ek1PdkhOQlJXNkRHdWx6czJQZE1PZ2dBY1Rpckh2U3NUOFB1Wks2dGpOeDhyeEcrbmlqQnp1QjltRGZmSHdDZ25kSDc3SE9yWmNZRElyaFFLQmFSU0tRUVlJVlhsMm5zNHJaNUVuWTl5cno1UXUwWTIvV3RWNXNBejhWdFd2aEFSWFNNR3EwUkVSQzBNeS8rcHVRdWNlUnA2UTkwbCsxVlc3Yk1kMUlUTlBsT3YreTlrcTlIaHJYTTFubi81KzB0WWR5Z1BKU29EbHV6TWhvdURHRHZPbCtEdnVOSmFnODNrZkExZS95RU5iL3lZaHR1am5SR1hyVEpmcjlJWk1mbnJGUE8xUDU0b3hJek5sL0RIdVJMRVp0bmVyRXFsTTJMZTFreDhkVGdmUGk1U2hxclVZa1JIUm1ENjFPZVFrWmxsNzZHMGFtbnBHZmhqeDE4b1ZSc2hHSFZOL25wV2xTOXpXUGxDUk5SUURGYUppSWhhRUpiL1UwdWcxald2eExCQ1k4RGhwSElBcHJHOThWTjZnKzdYRzRIZE5qYTl1cHJPQUN6ZGxWT3Y1MTNNMStEaTVUWUZSQzJCVXVtQUIrOGZaZTlodEhyL0hEbUt2dzhjUkttNkFvRFFwSy9GeWhjaW9zYkJZSldJaUtpRjRDU0lpSWlJcmhjclg0aUlHZytEVlNJaW9oYUFreUFpSWlLNlhxeDhJU0pxWEF4V2llemdUSG9sRW5QVjloNEdYYWZSM2Qzc1BRUnFJemdKSWlJaW91dkZ5cGVXTGJWQWcrT3BGZlllQmpVQ3ppTmJGd2FyUkhidytZRThMTjlkdno1czFId1pWelBZb3FiSFNSQVJFUkZkTDFhK3RIeTdZMHZ3NVBxVXVpK2taby96eU5hRndTb1JFVkV6eFVrUUVSRVJYUzlXdmhBUk5SMEdxMFJFUk0wUUowRkVSRVIwdlZqNVFrVFV0QmlzRWhFUk5UT2NCQkVSRWRIMVl1VUxFVkhURTlsN0FFVFVmSWtGSU1CVjJpVFBsb29GaEhySUduUlBpSWNNODBjRndNL0YranVoMGQzZDBDM0lBUUFnRVFHM1J6azF5amlKYmpST2dvaUlpT2g2eVlzVDRCUHpxYm55WmNsN0MxajVRa1RVQkJpc0VyVndubzVpaEhuS0xQNVVCWTl5aVFBbnVhaldQdzVTb2NabnYzQ25EMUlXZFVXZk1HV2pqL3ZnNngzdzUwdFJrRFRndjBJaEhqTE1HZUVQUHhmTHNOZlZRWXl2bmd6SC85MGJBQUNZZTA4QS9wd2VqV2dmZVdNT21hakpjUkpFUkVSRTE2dXE4cVhxOTRuRjg5L2k3eE5FUkUyRXJRQ0lXcmpGOXdkaDBnQXZpMk1IRThvdzRQMExXUDlrT01iM2RxLzEvcU1wRmJoNVlZelY4V2dmT2Y0M01oQXBCUnI0T0V0eGIxZlhXcDlUb1RGZzk0VlM4OC90dkdTUTFaS2FiajlYakRmdjhjZHJRLzN3MDhtaUdxOVRhdzI0bUsrcDliV25EdktHczBLRTkvN01BZ0NzK2pzSE0rN3l4ZW9Kb2JoalNWeXQ5eEkxRnl6L0p5SWlvdXZGeWhjaW9odUx3U3BSSzNBZ29Rd1BmNVlFQUZoMGZ4RENQYStVMk1ka3F2RGlwbFNiOS8zZnZRRlFhUTFXeDUzbEl2ejBmQ1NjRlNMSUpESnNlcVpkamE4dEVnQUhtUWpKK1JxRXp6NWpQcjVqZWpRaXZPdGVNYnB3VENBV2pnbXM4Znk1REJXNnpEdFg0M2szQnpGZUhlcUhmZkZsK1BkaU9RQWdxMFNIZC8vSVJNOVFSemhJQlZScWpYV09nOGllT0FraUlpS2k2OFdOTDRtSWJqd0dxMFN0Z0ZwblJGcVJGZ0JRcnRaYm5DdFI2YkV6dHRUV2JYaG5sSUNVQXAzRk1TZTVDSCs4R0lWZ2R4bk9wbGRDTEJJd2ZFVThVZ3VzVjQyR2VKaEMxNzdoam5qemwzU0xjL2V0VElCY2NxWE5nRlFzWU00SWYydzVYb2l6NlpWV3ozcm1ObThjVFNuSGlkUUtpK09WV2dQNmhDblJ5ZDhCVWI0S0FNRElibTdvSHF6RXdjUXlQSE9iTjl5VlluZzdTYkIxV3FUNVByRklnTjVneE9iSkVaYXZzeUVGbWNWYW0zOGZSUGJBU1JBUkVSRmRMMWErRUJIWkI0TlZvalpDS2hiUU45d1IyU1ZhVkdvTUdOVGVHVGVIT1dMamZ3WG1hN3lkSlBobGFpUzZCanBnK1BJNHhHU3FzUGZWOWpnOHN3TWUvZndpOXNhWkFscXhBRHgyaXllV2pBc0dBTno3VVR6K09GZGk4WG94V1NxTG4xMFVJblFKZE1CTlFVcjBXUlNEdkxJcmdXNmZNQ1VtRC9SR1ZLd2NYeDdLdHhyNzR2c0RNWFdRRDBTWGM5cFp3LzFnTUFLZi9KMkw2WU45a0ZlbXc1SGtjdlAxZmk1U0RPdnNncTJuaTVGZmJoa2M2dzFjdlVyMkpRaFh2bkNRbHlUQUtmZGZUb0tJaUlqb21ySHloWWpJZmhpc0VyVUNyZzVpREloMEFnQ3JqWjJxNlBSR2JIOHhDbzd5SzMxUDk4V1hZYzIrWEFDbTRIWHZxKzNoNlNqQjRDVVhjQ1RadEhMMDlnOHU0Tk5IUTdGblJqUzJIQ3ZFMWpQRm1Ebk1EeDM5RmZqcFJCR21iVXhGUmcwclFCMmtBaHpsWXZQUFU3NUp4VmRQaHFGWGlCTEhMcTlNbFlpQTlVK0c0MUtoQnM5L213b3ZweXYvV1NxdTFFT3JOMkxtaittWStXTTZCa1E2WWY5cjdkRnZjU3pPcEZkaTMyc2RJQlVMU014VlkrSzZaUE45ZzZLZE1heXpDK1p0emNEUkZNc1ZzRVQyWmpTYXduMlJYZ1czUzFzaE1taE5rNkE1bkFRUkVSRlJ3N0R5aFlqSXZoaXNFclVDUFlLVjJQNWlGQUJBTGhITXZVYXZaZ1F3NEwxWXVDa2xrSWlBekdJdHptVmVXVldxMVJzeGFYMHlNb3UxU0xtcTdMK3dRbyszZmsxSHVLY01EL1J5eHdPOVRKdGhmWDRnRDNOK1RrZDJxYTc2UzVtOU5OZ1hpMnowVDkzK1VwVE42K1BuZDdINCtlNFY4ZGhlYlNWc2xUa2ovTkV2d2hHbEt1c2VzVVF0Z1FBakJJT1dreUFpSWlLNkppei9KeUt5UHdhclJLM0EzcmhTREZrYUJ3Qlk5V2dJdWdRNG1NKzVLTVFZRk8xc2NiM09BSGc3U3pISVdRcU56b0JEU2FZZzlwL0xnYXhTSmtMZmNFY003ZVNDRVYxY2NWT1FBNG9xOVBob2R3NU9YS3JBNUlIZW1EVEFDNU1HZUNFaFI0My9rc3NSbTZWQ1FxNGFtY1ZheEdlcnpEMWZLelVHREYwZWIzNXRieWNKdkowbE9IODUxQlVKd09qdWJ2anhSSkg1bWtBM2FhMGJaZ0hBcWJSS2JENVdDSkZnQ3BhZkh1QmxQdGYrY2kvV1VaZDdzVlpKeUZHYjJ4a1FOUWVjQkJFUkVkRzFZUGsvRVZIendHQ1ZxSlhyNksvQXJsZWlJUklBZmJYRm5TSUJ5QzdSd3YvMTA3aXp2VE1lN2V1QjdzRkszQlRvQUlsWVFFRzVIdHZQRldQRjdoeG9kQWJzdVZDS3RDSXR2anlVank0QkNqell5d01qdXJwaVhHOFBpSzkwR01CZFMrUE13YXJCQ0J4SUtBTUF0UE9TNGNzbndxQTNHTkZsM2pub0RNQ3dUaTU0ZVlndnVnUTQ0S24xeVVncjBpTFNXMTduKzRyUFVXSHV6K2xZT0NZUVFlNHl2SDFmZ1BsYzFhWlp6dzcwaGxaL3BhZnFqOGNMR2F5UzNmbjYrTURYMnhzS3VaeVRJR29XSnZiendzUitYblZmU0VSRXpRTEwvNG1JbWc4R3EwU3QzTDhYeXpIbG14UWNuOXNKUGVlZngrbjBTdk81d3pNN29FU2xCd0JrRkd0eGU3UXpqcWRXWU9PUkF1eU5LOFh4MUFvWWpLYndjL3RMVWJoenlaWEE5R3lHQ21jek12RFdieGx3bG92UUo5d1JYUU1kSUJFSjJCbHJIVjRPakhMQzVza1JLS3JRNDk2VkNkQmREbm4vUEYrQ0VTdmlzZTdKY0p4NXF6T2UvVG9GSjFJdCs2SUtBRHI0S1RDc2t3c0FZTStNOW5CVGl2SEdUK2tBZ0JPWEtuREx1N0htNndkRk8yUFBqR2pjODFFOGU2eFNzeE1lRm9LbDd5MkEzbUJBKzZoSWV3K0hpSWlJV2hDVy94TVJOUzhNVm9sYUFSZUZHTGVFT3dJQWZKeXRONjg2blZhSm9nbzl4dlowTndlckVkNXkzTkxPRVZPL1RRVUF4R2FwRURuM0xBWkZPME1pQXR3Y3hMaXp2YW1Gd0owZFRQOGI2aUhEa0E3T1ZzOEhnS0pLUFpidHlyRjU3cFVodm5odmJCQXVaS3N3NzdjTWhIbktFT1lwTTUvWDZvMllzZmtTNW96d3gvZlB0c1BNSDlJczdsLzdlQ2llNm45bE5kV1c0NFhZZkt3USsrTkxzZUdwOEhyOUhSRTFKNUVSdGJlNklDSWlJcXFPNWY5RVJNMFBnMVdpVnFCbmlCSTdYNDRHWUh2ektyMFIySHlzRU9ON3UyUGUxZ3dZak1Day9sNG9WeHZ3elpFQ2kydTNUb3VFbzF3RVc3NmNHRmJqR0hiR2xPQ3VaZkUyejZtMEJueTBKd2NuTDFYZ3UyZmJvVnh0MlpOQUVFeDlYVWQrbklCSWJ6bitPRmVDeFdPRHpPZC9QVldNUFJkS1VhNDI0TWNwRWZoNFR3NU9wbDFaZWV2cEtNRkR2ZDNOUDNlNjNHTjJhQ2NYaTdZQ3lma2FjeDlaSWlJaUlxS1dndVgvUkVUTkU0TlZvaFpPS1JQaHozUEZ1R2RsQWdEcnphdXFmTFFuQjA4UDhNS1UyNzJ4NDN3SlhybkxGMHYreWtaeHBkN2l1blp6emtBa1dONjcvN1VPeUN6V1l0eWFSSnRqMlAxS2V4UlY2RzJlQTRCUC9zNEZBRXpvNndFQWNKdCt3dHdLQUFEOFhDVElmTDhidEhvamx1N0tzZXF4K3NzcDA4WldBeUtkYkQ2L25iY2NheCsvRXZxS0w3K0J1U1A4WWJqU1loV2IvaXRnc0VwRVJFUkVMUXJMLzZtcCtEcExvSlNKY0RGZlkzV3VuWmNNRlJvRHNrcDBEWHFtczF3RVh4Y3BFbkxWalRYTTY5YlJUd0dSQUp5N3ZJRnlUZHI3eXVIdExEWHZFVUpVSHd4V2lWbzRkMGNKU2xVMWg1cFZ6cVJYNHF0LzhqRi9WQ0FlNmVPSnJHSXRGdjJSYVhWZFRxbmxCK2VEdmR3UjZTUEh3ajh5YS94UWRWZUtVVkJMc05yVS9rc3V0OWxqZGVBSEY5aGpsWWlJaUloYUxKYi9VMU42ODk0QURJcDJScGQ1NTZ6TzdYcWxQWGJIbG1EU1Z5a05ldVo3WTRQdytLMmVpSnA3RmhuRjJzWWE2blZaTkNZUUNxa0l3MWZZcnJDc01uV1FEKzd2Nlk1YkZzVmc4K1FJdlA1REd2WXpaS1U2TUZnbGF1SGEreXF3K1ZoQjNSY0NlUDJITkl6djdZRitFWTRZdHlZSnBkVks4cXZyR2FMRVo0K0Y0bGhLQlRiOGsyL3pHZ0dBbDVNRU9TWDEvOUI4cEk4bkRNWXJTMGxkSGNUMXZwZUlpSWlJcUMxZytUL1prMVFzV0ZULzFjZkltMXd4ZWFBM1Z1N0pRVWF4RnE0T1lxUXZ2cW5PKzA2blY2TGY0aXNMWlk2ODBSR2QvQlVOSGJMWjh0MDVtUE56ZW9QdnEzcS8yYVU2bkVxcndPNVhvdkhFdW1SOGU2Uis4MjFxbXhpc0VyVmdZWjR5aEh2SmNLd2VxekpEUEdUNC90bDIwQm1NU0N2VVljMkVVRWhFQWpiK1ovMGhJUUI0cXI4WGxvMFBSbEdGSGcrc1RyUW8zYjlhMTBBSFNNUUNFaHRRNnZGLzkvcGJIVXZNVlp0N3J6b3JURDFlOWJYbnZtWmlrUUMzcThKWnA4czlZcDNrWW92akFGQ3Ewa1Bmd0Y4UWlJaUlpSWlhbWlCYzZjY2xMMG1BVSs2L0xQOG51NUdJQk9nYmtLeDI5bGRndzFQaE9IR3BBak4vTkcxR3JOSWE4TzcyckRydnphcTJTRWNwRTZGVXBjZjZ3N1lYOTlUbDREV3VNcTFhL0tQVkcvSGNONm1JelZKWjdWOUNWQjJEVmFJV2JGSi9MNVNwRGRoMnRoajNkSFZGbVVxUG04TWNMY3I1cFdJQjgrNEx3S3REZlpGYW9FSGZSVEhJS05KaXpXT2grUGJwY0x3OHhCZkxkMlhqdTZNRkVBa0N4dlJ3dyt2RC9OQXpSSW1EQ1dVWS8xa1Mwb3RNSDNUOTJqbmlnVjd1S0NqWG8xeXRoMElxd3FRQlhxalFHTERqZkVtZDR5MVZHWkNZcTBiN044OWFoWnUzdG5ORUozOEg5SXR3d3RpZXBvMm9MdWFad3RxKzRZNjRQY29KdDBVNUF3QktxclUrNkIycVJPR3k3bGF2dDJkR3ROV3hXOStOWlo5VklpSWlJbXAyakpkREhaRmVCYmRMV3lFeWFFM2wvM05ZL2srTngxRW13c3REZkFHWTVsSGV6aExNSFdGYStQTDF2L21ZME5jVGdHbXhTL2RncGZsY2xhd1NMZFlleUxNNEZ1VWp4ODZYbzFHcE5XTE1wNG1vMUpyK3Y2eldHVEYvbTNYN3VmcElMOUppMWsrbVZhZnRmZVc0a0YzelFwNTJYakk4MnRjVDcyN1BncmFPVlRSZEF4MXdlR1lIbStka0VnRVNrWUN5RlQzTXgrYVBDc1RhQTNtWS92MmxhM2dYMUJZd1dDVnF3WFFHSXhadXkwU1oyb0RWRTBJUjZDWkZVWVVlYi8yYVliNUdxemVpYzRBQ2kvN0l3dnM3c3FEV21UNW94cTFKd3FCb1ovemZ2ZjY0czRNenZqOVdpSk52ZGtKSGZ3V1NjdFdZdEQ0Wlh4N0t4OVVmU3dZak1PME9IMGpGcG0vVGRYb2p6bVdxTU9iVHhIcjF6L25sVkpGNUk2cnFYaDNxaC90N3VBRUFpaXIwbVA5N3BybmhlYWlIREl2SEJzRm9CSDQ4VVlTa1BNdm02bWZTSy9INEZ4ZnI5WGNXbDlOOG1xZ1RFUkVSRVZVbndBakJvR1g1UHpVSnBVeUU1MjczQmdDNE9ZZ2hsd2ptbnc4a2xHSHVQYVlnVlM0UjBEdlVFZDJEbGVaN3BXSUJKMUlyTElMVlBtRksvRFl0Q2xLeGdFRWZYRUJxZ1FaVEIzbmpxOFA1ZGJhZXE0L1hoL3BpL3VoQVBMc2hCZXRzckdDVlN3UnNuaHlCN3NGSzdMbFFXdWZHVSttRkdremJtR3J6M01odWJoalMwUVV2YnJJOGZ5Rzc5azJ2cUcxanNFclVnczNiZXVYYnY2Q1pweUVXWUxFUzlLSFBrbXE5ZjI5Y0tmWXVLVFgvL05UNlpMZ3B4ZmpyZkluTmN2bC9McFpEOXZ4eGlBUkFKaGFnMFJ0cjdidno5VC81K0R1dXRPWUxyakoyVlNJQVV4dUM2by84NFhnaG5GODhBWlhXWU5XUzRJSFZ0YjlISWlJaUlxS1dodVgvMUZSeXkzUUltbmthQUxEeTRSQ3J6YXNVVTQ4REFDcFg5c1NTbmRrV3ZVcTNUb3VFdDVObGpQVGluYjRRQ2NEUVpYRTRuVjZKTWQzZHNQTGhFT2owUnF6ZWI3bXk5VnFzMnBlTEVWM2Q4T1hFTUVUN0tqRG41M1NMK2VMeThjSG9HYUxFekIvU3JFTFY0M002d3NWQkREOFhLUVFCU0pqZkJYSFpLb3o0S01IbWEvazRTekM0ZzdQTkFKZW9KZ3hXaVZxUjYrMGRXdDhTZVlNUlVPbnFmckcwSWkzU2locTJFNlN0cCtxTlFGa2pmTnRKUkVSRVJOUmMrZnI0d05mYkd3cTVIRy9QWmZrLzJZOUlBQlJTQVdYVldyQVpqZFp6em5sYk0vQy9yUm1JeTFIRFJTSENzdkhCT0pWV2lYV0g4K0hsVlAvSVNXOHdvckJDYjNXOFJHWEFzT1Z4MlBoME83eHh0eCtDUFdSNGFuMHl0SG9qWHJqREI1TUhlbVBUZndWNGIwZTIxYjBIRXNxZ2xJa3dwS01MeENJQmV5K1VJcjFJaXg3QkR2QjBsRmhkVzZFeFFDa1RtWS81dVVoUXBqWndMa3ExWXJCS1JFUkVSRVJFWkdmaFlTRlkrdDRDNkEwR3RJK0t0UGR3cUkwU0NUQnZBRng5YndzallMV2hWZnhWcmRZK2ZUUVV3ZTR5UFB4WkxLSjg1RGp6VnYyL0hFakoxeUJzOWhtYjU5UTZJeDVjblloUEh3M0ZNN2Q1d2M5RmdpOE81bVBwdUdEc2p5L0R4SFhKTnU5NzhUdFRYOVNmcDBSQUlSWGg2UTBwQUlDZEwwZGpZSlFUTkRvalJBTGdJQk1oZlBZWmxLb05rSWdGT0VnRlZHcU5tRDhxRUhkMmNFSGszRE8xVm1wUzI4WmdsWWlJaUlpSWlLZ1ppSXhvWis4aFVCc2pGZ0g5SXh4eFc1UXpFblBWZVB1K0FDejV5N1Q2TTdQYVBocEdveEg2R2hadlBqZlFHNC8wOGNET21CSWNTaXFIcTRNWWo5V3dEOGF3enE2WTBOY0RjMzVPUjJxQmFmK011bGFGNm8zQXMxK25JS2RVaXprai9ER2tvd3RpTWxVWTlVbUNlUitSaGxpelB3L1ROcWFpZTVBRFRyelpDUUJRVUc3YUJOcE5LWUZFcGNmNG16MndmRmMyUTFXcUZZTlZJaUlpSWlJaUlxSTJRQ0lDZW9VNjR2WW9Kd3pwNEl6MmZnb2NlTDBEaWl2MUdMRWlIaEtSZ0xXUGh3SUFNcXExZGRNYlRPRnFkU082dUdMbHd5RUFnUExMQVdseHBSNWYvMXRnY3d4ZVRoSk02T3VCYldlS2NUS3Rza0hqM3hsVGlobDMrVUVoRlNBUkMzQldpRzIyRUxnV2VXV21ZTlhiU1lKeHZkd2hFd3RZdVNlblVaNU5yWmVvN2t1SWlJaUlpSWlJaUtpbDZ4NnN4RCt6T3VEZCs0TVE1QzVEUnBFV0E5Ky9BSzlYVHVKUVVqbTZ2M01PZjV3dEJnQ3NteGlHdnVHTzVuc05Oa0xWMGQzZDhPT1VDTVJtcVJvdDRLekp5SnYrbjczN2pvNnEydHM0L2t4TE1pbWtrd1JDcjlJRXhWNndvb0w0S29xOVlNR3I0dldxeUVVUlZGUVVSUkN4WGErZ0tDanFGVUZFVkpBbTJCR2w5eGJTSUwxT3lwVDNqeUVEdzB6S1lDQUJ2cCsxWElzNVo1ODllMWlZay9QTTNyOGRxVzhlNnFDc29rcTk4RTJtT2pRTjFvcmhuZFFwSVRqZ3Z1TEN6ZXFaYkZXbnhCRFBzZFE4OSt6WkRrMkROYkpma21iOG1xUE1RbnU5alIvSEo0SlZBSCtieWVDK01WbE1CcDl6b1VGR0pUWmhjandBQUFBQU5MU3QrOHAxOXdlNzFIekVHazM3T1VkNXBRNHQzMVlzKy82VitMWktsNExNUnUwcnNpdlNhdEtQLys2czUvK3ZtVXdHOStaVlJxUDNNOSt3U3hPME9iTk1GMHpZck5LS0k3ZkoweDFueFdyV2ZlMlVsbCtoODhadjFwTnowdlRJWjN2VUlpWkl5NGQzMXNuSjFvRDZZWERnWFFBQUlBQkpSRUZVdTZGM3RQNGMzVVdmRERsUWZpTTl2MUlWZHBkZUhKaXM4R0NqbnA2Ylh0OGZBOGNoZ2xVQWY5dEpTU0hLbW5DeStuUUk5emwzNzNseHloaC9zc3o4dEFFQUFBQ0FCbFZnYytpOW4zSjg2cWRXYVJwaDF2a2R3dlhKNzdrNitia05XclNwVUowVFErUndTWlVPbDBLRDNBOTJ6YU1zTWhxa2tiUFRkT0dFelo1bDlQVXQyR3pRbXplMTFMVEJyYlZsWDduT0c3OVp1L2ZYWloyMGFKK0dmNTZxK0FpekZqL2FTYjFiaGRiYVgyaVFVVmxGbFJyM2JhYXNRMWVwMCtoMStuUmxua3JLblhLNHBJMlpaZXJRTkZqanZzMVVhcjcvdnlQZ1lFd2pBeENRMkRDVEJ2U0k4anJXUE1vaVNlcmJOVkxKMFVGZTUwNXY3VjQ2Y3Z1WnNWNUZ2eDFPbDZaWFUzTUhBQUFBQUhEMFBkWTNVUmFUUVovOG5xdDlSWFpkL3RwV2hWamNzMVJMS3B5S3RKb2tTUzllMDF4dDRvSjEzdmpOUjJ3c3JXS0M5UGw5N2RTN1ZhaStYVitvbTk3ZG9YeWJkN21CVnhidWxjbG8wTGlCemZYOUl4M1Y4N2tOMnBWVDRUbHZORWpXSUtPNkpGbjErOGlUVkZicDlCcnp0cXh5alppVnFnNU5neFVhWkZUektJdHlTeHdhLzEybUpQZEVJWU9rZDVabkg3SFBpV01id1NxQWdMU01DZklVSnE5U3RScmtueGMybGVPUUxST3J5Z05NdnRIN21ySktKOEVxQUFBQUFEUVNKeVdHNk1FTDRyVmtjNUYrM2xFaVNYTEpYUjVBa25KTDdFcUtkRStxNlp4b1ZWcCtSWFZkMVF0YnBWTldpMUVURis3VnYyZWx5dUZiNGxXUzlOSjNtVElacGFZUkZrK29HaFprMUFkM3R0YUZuWm9vMG1yU2ltM0YrbjVqb1lMTkJvMjdwcms2Sm9Tb1kwS0kyc1c3NjdOdXpMREpaRFFvTnN3ZGs3V0lDZExXZmVXNnFITVRKVVZhQ0ZaUkxZSlZBQUg1YzQ5TjRRLzk2WFdzVzdNUXJYMjZxd2E4c1ZYZmJ5cnlPdmZ3eFUzMTZ2VXRGUFh3bjU2NlBRQUFBQUNBaG5Yd0ZobWhRVVo5ZkU5Ym1VMEdEZjg4MVcvN1hUa1ZDZzgycWt0U2lIb2tXL1hsWDNtSDliNHgrOFBMNm9KU1NUSVpEYXF3dTNUcHBDMnlWVGdWRVdLcXNjKzNsbVpKa3FLc0pqbWNMaFdWTzFWWTV0U0lMMUkxNTY5OFpSZmJaWkQwMVlQdGxWL3EwRys3U2pUMXgyeHR5aXpUdnNKS2ZYNWZPMTNjdVlrR3ZiTmRyOS9VVXVPdlRkYlZiMjlYKy9oZ3JVb3BQYXpQaVJNRHdTcUF2MjN6M25KOXU3NVFEMTdZMUNkWW5iKzJRSmtGbFhJUXFnSUFBQUJBZ3dveEcvVFBpNXJLN25CcHdNbFIycGxkcmhDelFYT0h0bGZQRmxZOS9rV2EvcWdtU1B4K1k2RmNMbW41OE00S05odTBlSE9SMzNhSGV2S0tSUFZzRWFyQ01vZU1Cb01HblJvdHU4T2xsTnpxWjd6MmJHRlYzcVNlaC9VWnQyZVZxLzJvZGJycmcxMWV4MTJTcm54am05ZXhtRkNURmp6Y1VhZTNDZE05SCs3U3JEL3pGV0l4YXNiZGJmVDlJeDNWcTJXbzNsMmVkVmpqd0ltQllCVkFRRTVLRE5IdkkwL3lPUjRXYkZTbHc2WGl5YjM4WGpmbDl0WmVyNzlaVjZCQi85MXhSTVlJQUFBQUFQQlZabmRwNUJWSmlnbzFxYWpNcWNtTDk4a2FaRlJpRTR2ZVdwcWxsL2JYRnZWbjY3NXlQZnQxaGg2N05FSFRmc3J4bEF1b1RYaUlTUU5QaWZhVWtFdlByOVNZZWVrcU9LUmVhcFVuNTZRcE9yVG1HYW8xS1N6ejM2OC84UkZtQlpzTnV1NC8yelg3cjN4SjBrZS81U29xMUtUUi9adHA5WjVTZmJyeThHYm00c1JBc0FvZ0lCa0ZsWHB3Wm9ybnRkRWd2VEtvaGRidkxOSGJ5K3IrVGQ2ZXZDTmJqd2NBQUFBQTRDdjZrYjlrTk1ocmMrSHp4MjlTWG1udGdlUXpYNlhybWEvUy9aNUxIckhHNy9FblpxZnBpZGxwZFI3Zmw2dno2OXoyNzlxOHQxeW5qTjNvYy96TnBWbDZjeWt6VlZFN2dsVUFBY20zT1RUdDV4elA2MGN2U1ZCNHNGRjNmN2hMNjlMTEduQmtBQUFBQUlDNk9HVFBZZVhXSVZRRjRJdGdGY0JoNjlYQ3FyRlhOOWZreGZ1MExyMU0zWnRiOWZPSXpyVmU5L21xUEEyZXRxdldkZ0FBQUFBQUFJMFZ3U3FBdzlJMHdxelo5N2RYaU1XZ2RXazJTZEtlM0FyZDg2SC93TFJyTTZ1R1g1YW9Tb2RMMzI4c1BKcERCUUFBQUFBQXFIY0Vxd0FDRm1WMTc1d1lHKzc5SXlUZjV0QW5oeFQyRGpJWjlHUy9KUDM3c2tRdDJGQ29vVE5UYXR6OUVRQUFBQUFBNEZoZ2JPZ0JBRGkySkVkWjlNUHdUbW9mSDZ3Yi9ydWoxdmFQWHBxZ2tWY2s2cGFwT3pYZ3pXMkVxZ0FBQUFBQTRMakFqRlVBQWJuem5EaTFqZzNXZ0RlM2FlMytFZ0NTZEZxclVDMFoxc21udmNWa2tObGswTFRCclRWdGNHdlA4YkpLcCtLR3JUNHFZd1lBQUFBQUFLaHZCS3NBQWpMdTIwek4vak5QNjlMTEZIZFFLWUJkT1JWNmNHYUtUL3NCSjBlcGYvZEluM09PUTdlaEJBQUFBQUFBT0lZUXJBSUlTS1hEcFhYcFpUN0hzNHJ0bXZaempzL3g1T2dnWGRhbGlkOXpBQUFBQUFBQXh5cHFyQUk0b2t4R2libXBBQUFBQUFEZ2VNT01WUUQxNnNiZTBlcWNaRlZwdVVNdVNYZWNGYWUwUERhc0FnQUFBQUFBeHhlQ1ZRRDFxbTE4c1A3ZE4wRUdnMEdTbEZGUXFlR3pVaHQ0VkFBQUFBQUFBUFdMWUJYQVljc3V0c3Z3anorOGpyM3dUYVplK0NhemdVWUVBQUFBQUFCd2RGQmpGUUFBQUFBQUFBQUNSTEFLQUFBQUFBQUFBQUVpV0FVQUFBQUFBQUNBQUJHc0FnQUFBQUFBQUVDQUNGWUJBQUFBQUFBQUlFRG1oaDRBY0NLYWRFTUxUYnFoUlVNUEF3QUFBQUJ3REJoOGRwd0dueDNYME1NQWNBaUNWUUFBZ0JQWWltM0ZtcklpdTZHSGdYb3diWERyaGg0Q0FBREFDWVZnRlFBQTRBUzJiVitaUHZnNXA2R0hnWHBBc0FvQUFIQjBVV01WQUFBQUFBQUFBQUpFc0FvQUFBQUFBQUFBQVNKWUJRQUFBQUFBQUlBQUVhd0NBQUFBQUFBQVFJQUlWZ0VBQUFBQUFBQWdRQVNyQUFBQUFBQUFBQkFnZ2xVQUFBQUFBQUFBQ0JEQktnQUFBQUFBQUFBRWlHQVZBQUFBQUFBQUFBSkVzQW9BQUFBQUFBQUFBU0pZQlFBQUFBQUFBSUFBbVJ0NkFBQUFBQUFBQUtqZWltM0ZtcklpdTZHSGdYb3diWERyaGg0QzZoSEJLZ0FBQUFBQVFDTzJiVitaUHZnNXA2R0hnWHBBc0hwOG9SUUFBQUFBQUFBQUFBU0lZQlVBQUFBQUFBQUFBa1N3Q2dBQUFBQUFBQUFCSWxnRkFBREFFV2MyU3VIQlJoa04zc2ZEZzQyeW1BeitMNnBGcTVnZ3RZd0pxb2ZSdWZWb2J0VVpiY0xxclQ5Sk9xVmxxQzdxRkZHdmZRSUFBS0J4SUZnRkFBQkF2ZWplM0tvSjF5WExYMHg2NDJreEtwcmNTMTJTUWp6SG9xd21GVTN1cFdHWEpnVDhYcEZXazlZKzNWWHYzTnFxVHUyZjZwK2tUNGUwOVR1Mkt1T3ZTOWFyMTdlb3RTK3J4YUFiZTBmNy9OZXhhYkJQMjVldlRkYm45N1ZUcTNvTWdBRUFBTkE0bUJ0NkFNQ0phRzJhVGR1enlodDZHUGlicnU0WjFkQkRBSUJHNWJSV29YcjAwZ1NsRjFScXdzSzlmN3UvaUdDallzT3IvM1gxazk5ek5lUzhPRjEzU3JSVzdpN3gyeWF2MUtFQ20wTmxsVTVkM3p0YTY5T1Q5T3pYR1pJa2swR0tDREZKa2tLRGpMcWdZNFNlbUoybUtLdkpwNS9DTW9lY0x2ZWZZOFBNbWpta3JWYWxsTXBXNFpRa25kd2lWS08vVE5PV1JmdThycnR6Mms2dGZxcXJiam85UnVPK3pRejQ3d0FBQUFDTkY4RXEwQUNtcnNqV2E0djMxZDRRalpycm5WTWJlZ2dBMEtpODkxT08rdmVJMG92WE5OZnlyVVg2YlZmcDMrcnZsak5pOWZZdExXdHQ5NzkvdEszMjNPZ3YwL1g4L0F5Tlg3QlhmYnRHNnVrQnpmVEx6aEl0MkZDbzdzMnQrbk4wRjYvMkV3WWxhOEtnWko5KzJveGNxMTA1RmQ3am03cFRtekxMSkVrclI1N2t2djY2WlAzai9IaXZka0ZtZzBiMVM5S29ma2xleDY5K2E1dSszMVJVNitjREFBQkE0MFN3Q2dBQWdIcnp3RWU3ZFZHbmJ2cm83cmJxOHN4NmpSblFURjJTUXBRYzdWNEsvOW9OTFZWVTVwQWtUMjNWMjg2TTFabjdhNXVPbVpldVAvZll2UHE4L0xXdEtyQzVyK25aSWxUbnRnL1hHMHQ4djZEczI2V0ptamF4YU1Zdk9aNWplL0xjWWFoTDB1M3Y3ZFNhcDdybzNkdGFxY09vZFo0Mjk4M1lyVjkzK3AveGVsNkhDRTIrc2ZieUFGV0NMVVp0enlyWHNQL3RxYlpOV0xCSmN4NW9KL05oMXBZRkFBQkE0MEN3Q2dBQWdIcXp0OGl1Zjh6WXJUMTVGYXAwdU9Sd3VtUjN1anpMNkt0ZVM1SmhmNjdvUE9pWXkrWGI1eDhwcGNvdXRrdVN6bTBmcmx2T2lOR3Q3KzMwYVhkZm4zajFiaFdtQjJlbStCMWJla0dscnYvdkRtVVVWS3JDY2VDTnRtZVY2NjlVbTk5cnFnTGhRT1NWT21xY2llcXYxQUFBQUFDT1BRU3JBQUFBcUZlZi9aSG4rZlBvdWVtU3BOdk9pTkdIZDdYUkk1L3QwZm9NOS9MNUtLdEplWk42NnFQZmNtdXNQM3IzT1hFYTNkKzlqTDVxbG12eDVGNCs3WUxOQmhtTkJxOXoxNzJ6WGQrdUwvUzhYcnpaTi9BTUN6WlZHM2FHQlZlLzErdEhkN2Z4MUZqdGxPamVsT3VKTDFJOVk2eE9nYzJocE9HcmxWdmlxTEVkQUFBQUdqZUNWUUJIbE1Wa1VQL3VrZnByVDZsUGJickRaVFpLZHFmM3NaWXhRYnI1OUJqTldwV25yZnZZR0F3QWpyYXoyb2FwVTBLSTUvWG5xL0pVWEg3Z2g3WEJjUGpMM2hkdUxOVDZkUGVNMG10NlJlbXVjK0owNDdzN2ZObzlmRW1DT2pRTjF0Q1BEOHhZWFpWU3F1N05yVjVqKzNwdHZteVZCMmFzem5tZzNXR05hLzdhQWwxMWNwVHliUTQ5OFVXcWxtOHJWbEc1VTBzZTdhaGVMVU5ydlBhSjJXbDZlMW5XWWIwdkFBQUFHZ2VDVmVBWTF6VENyREVEbW1uNHJGVFBBNnpaS0ptTmRYK0FMYmU3NUdmbHBSZURhcDYxYzdDU2NxZW52N0FnbzJiZjMwNzNmNVNpLy96Z2ZvQnNFVzFSYkZqdFAzNHFIUzdQckthRHZYMUxLNTNXT2t6bnZieEpSZnMvYzl1NFlMMTRUWE50eWl3aldBV0FCbkRIV2JGZW16WXQzVktrNHZJRFg2aFYzWlpxdTkvNGs1SmJvVlVwN28yd091K2ZHVHB2YllGUHUrdE9qVlppRTR2UHVYOWZscWhobHlaNFhyY1lzVWFwK1pXZTF3OTlza2UvNy9KZlkvV01ObUVhZTNWelR5a0RTVXJMcjFURVEzK3FwTnlwN3MydFNzMnYxQnRMRDRTa0krZWtLYktXNWY0Yi9kemZBQUFBY0d3aFdBV09jVzNpZ25Ybk9YSHFsQmlpeTEvYnFncUhTNjljMTBML3VyaHBuZnZvUG1hOTFxV1g2YS9SWGRTdG1kVnZtLzZ2YjlXMy8rcFFwLzZTaHE5V1pxRzkydk5QWDlsTWQ1OGJWMnMvZTNJcjFQS0p0VjdId29LTUduUnF0TmFtMlR5aEtnQ2c0VDA0TTBVUGY3cEgxL1NLMXNmM3RKRWtuWnhzVlZLa3hmM25GdTRabk9lMEMxZkxHSGZkMHJBZzl4ZDJIUk5DZEhuWEpwNitGbXdvOUFveVhYNEtyMVpYQ21Eelh0OHYxMGJOU2RQelgyZm81dE5qOU9iTkxYM09iOHl3NlpkcU5xLzZaV2VKWGx2c3ZWRlduNDRST3E5RHVKNzdPc1B2TlQvdjhOOFhBQUFBamk4RXE4QXg3dGVkSlJyeTRTNTllRmNiVGIyanRXN2J2NW5IcnB3S0RmbHdsNmVkeFdSUVdMQkorYVVIQXMrVGtxeGVPeDJQbXBPbXFGQ1Q0c0xOZXZYNkZwcXdjSy8rMnVPZUliUW16YWJiM3R1cHU4K0owMGxKVmozMitZSGRqbnUyQ05Xd1N4UDB4T3cwcGVaVktMKzA5cHB4YWZtVnV1Q1Z6ZFdlZi9HYTVqb3B5VGZrSFhKZW5DS3RKcTFKdGVtU3poR2U0MVVQN0QyYVcxVmM1dnYrNVhhWGxtOHJyblZjQUlERFkzZEtkcWRMbFFkdEN2WEVGVW02b1hlMFY3di8zdGJLNTlvN3o0N1ZuV2ZIZWw1Ymg2NVNtZDJsMFAzQmE3bmROMWk5K3ExdFBzZUdYNWFvNWxHK20wMlYyVjBxc3p0VVd1SC9DN212SHV3Z2g3UG11YlF2ZkpPaEY3NXgxNEh0MWl4RU4vU084UVNyWjdRSjAvUC8xMHhyVW0zNmZWZUpUSFZjTlpKdmMzZzI1UUlBQU1DeGgyQVZPQTVNL3pWWFo3Y0wxeTFueEtwajAyQko3dVg0Qis5SWZPc1pNWnArVnhzWi92R0g1MWp4SVRNK3E1Wk9YdHNyU3BJMGNlRmVwUmNjV0NvNTQ5ZGNYZEF4UXNuUlFacnhhNjduZUg2cFE4TXVUZEM4TmZsYWwrNWUybmh5c2xWdDRvSTlzNUZPVHJicTZwNVJTc3R6THd1MU8xemFsbFg5a24yenlhRGNFdStIelloZ28wWmNsaWhKZXVDQ2VEMXdRYnpQZFdPdWF1YTN2NzJGZGlVT1gxM3Qrd0VBNnQrUUQzZnB3Wm51ZXFmL3ZiV1YrblNNVUtlbjFubk9Od2t4YXZ2WTducnU2d3hOUG1oV2FObitJTFdKMVNTbnkzMVBxL0xxOTN2MXhwSjluallIVzd5NVNJZFR5ZlhGYnpLMEpzMVc3Zm4zNzJpdElIUDE1WERpd3MzcTJTSlVoVGFIM3JxNXBXTEQ2L1lyOXB0THN6eC9Qd0FBQURqMkVLd0N4NG1IUDl1ajF4YnYwNWFENm9zYUpGMjhmMVpuMS8xTC9LdG1lUjRjbUI3cWdrNFIycnF2dk1ZMnRibS9UN3hYcmIzNytzVHJ2ajd4bXJVcXoyZEc2eGx0d3RRNU1VVDVwUTdaS3AxcUV4dWt2bDJhNkwwZnM3M2FQVE9nbVJJakxYcHdab3ErTzJpSDU2bytadHpkUnZkL2xLTHZOM3Fmazl5enFBQUFSMWRSdVZORjVVNVpUQWFkMHo1Y1AyMHY5cHFoYVhlNDY1Q1dWamo5enR5TXNwcFVYT2FRUzlMcys5dnAwcE9hK0xTcHpvVVROdXYzM2FWMWF2dlQ5bUt2THlNUDlaOWJhcjZIZkwyMndCT1FUbG1STGVNaE0xYS9mYWlEMXFYYjlOam5xVjdIYmRYTW9BVUFBTUN4Z1dBVk9FNlUyMTNhbE9tOUVZYlJJTTE1b0wwazl3eFE2Y0RyR2IvbWFOcFBPVDc5R0EzU3RhZEVhL292dnVjQ2NkOUhLYnJ2b3hSRldVM0ttOVRUYS9PcUtZY3NBKzNZTkZqVEJyZjJPdmJUOWhLTm5YK2dkdDFaYmNQMDhDVUptcisyUUc4dTlkMUZPVG5hdmZRenM3Q3l4cG13QUlDajcvWXpZOVUwd3F5UGY4dXR2ZkZCT2lXR0tDWFh2ZExoeFc4eTlQNlAyWnA4WTB2Wm5TNE4venpWcSt4QVZmc1hyMm11M1RrVjJwVlQ0YS9MSXk2MzFLSEx1emJSVTFjMjB6VnZiZFBlSXJ2c1RwZktLcDB5R3FUcGQ3WFI4MTluVUo0R0FOQW9oQVlaRlJaa1ZOWVJMRTBURVd4VXUvaGcvWlZhL2VvUWY2TDJid1NaYi9OZmFpN0ViRkI0aUVsNUpYWTVhdmdPOVB3TzRUcTNmYmlucE0raGpBWnB5TGx4bXZaemp0L3lRMEJOQ0ZhQlk5aXl4enJwakRaaGtxUXZWdVhwNXFrN3ZjNDdYRkw0UTM5S09sQUtvT3ExSkoyNS85cURYWEpTRXlWRldsUlU1dFRWUGQwbEFYN2ZWYUswZzNaUHJ1OWJ6Y3pmYy9YTitrS1pqWkxKYUZCK3FVTWxoOHppV1pWU3FpZm5wR25HM3d4OEFRQkhWL3Y0WUwxeVhiSzI3aXZYNTZ2eUFycTJXek9yZnRqcW5rbjYyeTczN05QdFdWdjE0NGpPR25KZW5HNmVzdFB6c0hWbDkwaU42cGVrRFJsbHVtelNsb0FlRUM4K3FZa1M5Mit5NVUrSUpiQUNBNlA3TjVQVll0UytJdTh4NUJUYkZSMXExZ2QzdHRISno2NW5FMFlBUUlQNzdsOGRsSnBYb1p1bWVEOUxoZ1laVlZ2SjhOSUtwK3F5TVBEcmYzWlF4NFFRZFJ5OVZvVmxkYnYzbmRNdVRNc2U2NnhuNTZYcjJXbzJpL3h5YUh1ZG5CeXExaytza2FPR1FQU2l6azAwcWw5U3RjSHFPZTNDOVo5Ylc2bHJNNnNlK25TUDN6WkFkUWhXZ1dQWXk5OWxLajdjckdHWEppakk3SHZYNjV3WW90YXg3cG1jUFpMZG16c2R2T3V5dzg4OWJkaWxDWktrNS83dlFLM1NtOTdkb1U5V0huZ1lkdGJEc3Zyd1lLTUdueFZiYTdzWnYrYW9UOGNJemJxdm5TVHA4Y3NUL2JZejc3L3JmM1IzRzU4WlRBZTcvYjJkbXJ1bTREQkdEQUNvaTY3TlFpUkp3V2FET2pZTjFnL0RPOHNhWk5UTlUzYlUrUFA1VUowVFE1UWNiZEdmS2Q3TCtkZG5sT21DVnpacjlnUHR0V0ZNVnoweE8wMERla1RxMmxPaTllN3liRDM2dnowK05jU3JXRXorbnhEdk9UZXV4aGtxRVNHbWFzOFpERkp5bEVWM25oMnJBcHREWlpVdW5kMHVURmUvdGQzbmkwaUhTN3B6Mms3OU9icUx4ZzFNMWxEcXF3SUFHdGhiUzdNMDQrNDJldWFyZEczZWUyRGwzNXFudXFoZGZIQ04xNTQzZnJOV2JDdVd4V1JRODZqcXY2Q2M5bE8ycHQ3UldrOWQyVXh2TE5ubnQ0MnR3cW05KzcrUWpBZzJhdnBkYlZWaGQycHRtczNyR1ZhUzFxYloxRFl1V0gyN05ORm5LL04wUWFjSW4vNDJaWmJWZWZYSzhtM0YrdmkzWEQxNFlWUE4vaXRmU3paWFh4NElPQlRCS25BTSszci9abE0zbmhiajkvd2RaOFhxL2o0SDZwd1cyQno2WkVoYnordmhoOVI2TzYxVnFQcDJhYUlmdHhYcjNQR2JKVW4ydDArVkpPMTZvYnNTSXkweUd3MHlHcVN5TjAveFhGZjFUZVlmVDNhUlM5S3ZPMHZVNTVYTlhuMmYwejVjNTNVSVY4SCttVVV4WVdhOWNWTkxoUVViVlc1M3lYN0l3M2FRMlNDTHlhRC8vWkdubmRubGVtWEIzcnIrdGRUbzRCcTBBSUQ2TmJ4dmdwNFowRXkyQ3FmK2UxdHJEWHBudS83M1I2NCtYWm1ubFg3cW5UcGRMdTNPcWZEY0d3NTIwLzU3MnhkLytzNXlYWmR1MHhOZnBPckR1OXA0U3NuTVdwV25aNzVLcnpaVXZiWlhsRjY1TGxucCtaVjY2ZHBrUGZCeGlyS0s3WHB6YVpaZVg3elg2Mkh5VVBmM2lkZnFQZTd4bjkwMlRMZWNFYXYyVFlPVk03R25Zc0xjb2V1WmJjUDEvay9aR25ScXRKWnRLZGFYcS9NOTE1dU5Ccm4yMytiV1o1VHAxZS8zYW5qZlJNMzhQVmNyS0FrQUFEakt5dDQ4eFRNeFJYSS96MjBZMDgxenIxcTV1MFMzVE4wcHE4VzljZU1GblNMMDlKVkp1dkhkSGRwYmVHQTF4dHI5R3orMml3L1d4akZkYTMzZllaY21lQ2J5SEdyUnBpSmQ4dW9XV1MwR3pSelNWaTFqZ3BSWldLbXBkN1JXNlNHckdaLzZNazBqTGs5U2FZVlQ1N1FQVjk4dVRYeFdQRDQzTDEzdkxQZmVzNk5LcTVnZ25kWFdlL1htTHp0S2RHWDNTUFZNdGlvaHdqc3ErMnBOZ1UvL1FCV0NWZUE0NVhLNTlNVHNORDB4TzYzYU5nZVhBakJJZXYybWx0VzJIVHMvUTJIQlJnMDVMMTVoUVVaTlduUWc2T3lTWk5XUTgrTDA2dmQ3bFZsWXFZeUNTblZ2YnRVVlhadm84bTZSa3R5bENOYWsyalJoNFY2ZDN5RmNLYmtWYWoxeXJmNGMxVVVMTnhicTM3TzhROTY1UTl1cmMyS0lTaXFjMnBGZG9lZm4rMS8rQVFCb0hCNjdORUV2WDV1c2Q1ZG42NDBsKzdSa1dDZHRITk5ObjYzTVZjOWtxMXJIQnFuUzRWS2x3NlVLdTBzT3Awc1drMEhEWjZVcXlHVFFYV2ZIS3Noc1ZMRFpvSy9XNU91ZkZ6WFZUOXRMdENPN1FrYUQxQ2toUkwxYmhlcWl6azEwMWNsUmlna3o2WmNkSmZwMFphNHVQYW1KQnZhSzFzQmUwVnE1dTFSTE5oZHFjMmFaTnU4dDA0YU1NdDE1ZHB3bURFcldDOTlrNnZYRmU3VmtXQ2Z0ZXFHN3ZscVRyeldwTnAzVExseW50dzVUcGNNbHUxT2VzUVdaRFFvMnV4OHFUMjhUcG5QYmgrdVhuU1VxS25QbzdXVlpXcDl1MDRaMG16Wm1saW12MUtGMjhjRzZxRk9FL3ZWcGloN29FNi9DTW9jU20xalVJOW1xT1g4ZENGcWYrenBEemFLQ2xQazNOb2tFQU9Cd21ZMEcvZXZURkdVVjJaVmRiUGZhdFBqZmx5V3FSM09yZnQxWjRqbldwMk80Y2tzYytuUmx6U1Y5UnM1Tzg4ejJqSTh3NjRiZU1acjlaNTVYV1RsSjZwSVVvcjVkSS9XZlpWa3FxM1FIbGdVMmh5S3RKbjAxdEwxT1RyYXEzK3RiOWZ1dUVtMSt0cHVtck1qV00xK2xLOGhrVUwvdWtXb2VaVkd6S0lzdWVHV3p3a05NbWp1MHZlNzVjSmUrUFdpRDQ3QWdveDY4d0QzSjZQVFdvVElZcEFjdmlGZTUzU1ZicFZQVDcycmo5ek5Ndkw2Rno3RTJJOWVxcElGcXQ2UHhJMWdGamtNaEZvUG5XNzFwZzF2cnVsT2lmZHAwZVdhOTErdVdNVUhxMGR5cU5kVVVGSDkzaGZ2YnZwdE9pOUhPN0hKTlduUmdDY2VWM1NNMTVMdzR6ZmcxUit2UzNSdG8vVFNpczA1dkhlYTVJUS83WDZvbWZ1OE9ZOC92RU82NWR1N3FmQTArTzFZalo2Zkt2djlMd09Rb2l5N3Yya1RQKzZtbDA2dUZWYkZoZ2Yzb0tpcDNldjFpQUFDb2Z3VTJoK2F0S2REOUgrMld3eVYxZldhZGh2ZE4xQlhkSW5YYm1iRUtDemJXcVo4ZFdlVktMNmhVZEtoSm83NU0wdzI5b3pYbDl0WUszMy85NXN3eTk1TENIN08xSWNOOXo1bTBhSjlheFFScDBLblI2dGM5VXYrOHNLbXNRZTcydDB6ZHFjMTd5L1Q1SDNrYU5TZE5Ma21uUEw5QlF5OW9xbXRQaWRZVjNTSVZaVFY1Tm5tc3lkbzBtMTVlc0ZkOVg5dnE5L3oyckhLZE1XNlRKT21USVczVk9URkVkb2RMdiswcTFYK1hIOWg0c2JqY3FkdmUyK20zRHdBQWpyU3YxN3EvV0p3MnVMWG1yeXZRUHo4NVVGZDB4ZFlpRmRnYzZ0WXNSRDFidU12SjllMFNxWDFGbGJyMWpBTXJKWGRrbGV1bkhkN1BXRnYzbGV1WC9jOWR2VnVGNnBZellqUmxSYmJuV0pYT2lTRzZvWGUwSHB5Wm91eURhcUszaUxhb3JOS3BzMTdhNUxuSEQ1bStXLys1cGFVKytqVkh1U1YydlhsVFMvMnlzMFJ0UnE3MVhQdmVqOW42OTJXSldyaWgwTE9KVmFUVnBIRURreVc1VjBNYURkSzRnY25LdHpuMCtCZnVTVDNuamQrczFMenFBOVByVG9uVytPdVM2LzRYaXhNU3dTcHduTG1zU3hQRmhadVZVK0sreVlSWWpGcVZVcXBuNTZWTGtrNUtzbXJ5alMxOENwSHZ6cTNRcVdNM2F1aUZUZFV6MlZwdC95MWpnclFtcmZiZEhCLzliSSsyN2l1VHd5bmxUZXJwczN5anlwUVZXWHF5WDVKdVB6Tlc3LzNrM3BqcTZRSE5WR0YzNmMybHZ2VjN4bC9YUWhkMzlxMmhVNVBWcVRiMWZHNURRTmNBQUFJejdlY2N6Znc5MS9OQWsxbG8xN0RQVXpYc29MSXpGcE83ekV1UXlTRFRRVGxyMWRKRGw2UUt1MHNsRlU1ZDgvWjJMZGxjSkt2Rm9EZVg3TlB2dTByMHc5YmlhamVsMnAxYm9WY1c3dFVyQy9jcXlHUlFsNlFRZFU0TTBXZC81TW5wa2hadExQVFVQTFZWdWp4dHF4Z043cnF3d1diM1poME9sM3ZtcXQzaGt0M3A4bno1VjFjblBiMWVKb1BrZE5YL3BvOEFBUHdkLy9mV2RqM1FKMTV0NDROMXo3bnh1dlBzT00rNTdWbmxPdm01RFJyVkwwblBER2ltek1JRHMwMnJnc3JZTUxObXJjclRUenU4dnlUc21CQ3M0c205SkIwb0YvZk5ReDNrT0dTUGpxb3ZNM2U5ME4xejdMWEYrL1RrbkRUdHpLblFnb2M3ZXJXM21BeGFNcXlUSkhkZ09yQlhsTTVxRytiWk9NdG9rSXdHZzNhUDZ5SEp2Ykh6UTUvdThXemMvTXlBWmhyVkw4bHJZMmRKU3MyclVFNnhYZGYzanRIVUg3TTkvVi9WSTFMVGY4MzFDbjJCNmhDc0FzY0pnOEdnY2RjMDF4MW54U3Fqb0ZKL0hUVHpkRjlScGI3ZjVGNlNVVjN0T1VuYW1GbFc0M3QwYjI1VllxUkZmL2lwazNlb3FtOGxvNnpWYi9naFNYdnlLalZsUlpaZXVqWlozNjR2Vk04V29icm4zRGdOL3p4Vk9TVytOZmNrYVUycVRmMWY5ejliNkZEVDdteWp1SEIrMUFIQWtWYTF6TDh1YldxL2k4aXpkTjVXNmRMak5aUzE4YWZDNGRKZnFUYXZlMkZaRFp0VFNlNEExRmJwa3EzUy83M25jQVN3VnhjQUFFZE5xNWdnUFh0Vk16My9kWVptclhJdjd3K3hHRFYzYUh1dFRqMXdsOTZWVTY3Mm85YjVYRC9uL25aKyswM0xyOVNONys2UUpMVnZHcXhYcjIraForZWxlMnF4VnJuNHBDWjYrT0ttdW5mR2JoWHVyN08rUGN0ZDZ6dzJ6S1R5U3FlZW5CUFl2Yi9LK090YUtLYVdGWTVmL0ptdnBTUFd5R0l5YU1XL082dGpRb2orMkYyaXYxSnR1ckYzdFA1emF5c042aDJqQjJlbXFNV0lOY3FnZEE5cVFOb0FIQWZpSTh5NnVMbFZUbGVrWGxtNFY0OWZucWkzbGgxWWNtaTFHSlc4ZjVmRytJakQvOS8rK2xQZEpRWG1yY212cFdWZ1JzNU9VNzl1a2ZydVh4M1VLalpZaXpjVjZkWHZxOStzcXRMaFVtcCszVzV1VlRWN0FBQUFBT0JFRjJ3MjZQUDcybWw3VnJuMjVGWElZakxvOTkybGV1T21sZ295Ry9UNEY3NkJadE1Jc3pZODAxV0QvcnZEVTBQVm41SnlwK2J0MzJDNWR5dDNHWUdmZDVSbzZSYnZhNm9tdml5TlM0a3RBQUFnQUVsRVFWVFlVT2gzVm1oZXFVT2ZyOHJ6Mm1Dck51VjJsMXlTUnZWdlZtdmIwZ3FuenU4UXJnL3ViQ09IMDZVK3IyenlmQm43enZKc1pSYmE5Y0dkcmZYVGlNNjY3ai9iNi96c2lSTVR3U3B3akRzcE1VUzlXb1JxVjA2RkJyMnpYZWUwRDVmUklDM2VkS0J3ZDcvdWtkcnpVbzg2OTNsR216QmxUemhaa2p4TE5STWl6SHJvb3FaYXNybW8zbThzdWFVT1RmMHhXODhNY044RW41K2Z3U3dmQUFBQUFLaG56U0l0c2xxTXV1ck5yWHJqcHBaNjU5WlcrbU4zcVhxMUROV0FON1o1YldSVnhXaVFZc1BOdFFhZExwZnZRMXhOcFFEOHVYUGFMaG1OQmowem9KbWU3SmRVeDA4bG5UVnVrMzdaV2FLenhtMnM5bG55OWpOamRWcnJVTzNJS3RlRVFTMzA4NDRTRFhwbnU4OW4vbkoxdms1N1lhUG0vN09EbGozV1NmMWUzNnBGbTZvUGxIRmlJMWdGam5FYk04czBmRmFxM3Y4eFd4VU9sNzU2c0wyK1dWZWdIZG51SXR5Yk1zczBZZUZlVFRwa0JtaEdRYVdTbzRNa0hhaHRWMlZYVG9WZStpN1Q4L3IzM2FXYWZHTkxSWVNZTlB5Z1dubDFZZGwvMC9SM2s1V2ttRkNUSnQzUVFyZWRHYXV2MWhTb1UwS0lGdnlyZ3laK3YxY3ZmWnVwM05MNlc1SUpBQUFBQUNleW5Ua1ZPdm5aOVhLNHBEdmUzNlc1UTl2cnpMWmhjcm1rSWVmRktUMi93cXVVanVRdU95ZEpkcWYvWjdyUS9SdEdsdnNwdXpQcXl6U3QzdU5kQktodjEwZ043NXZndDYraWcwclhsVlk0MVdtMGJ5bUNnNTNXT2t4ZkhGU2FvT3I2c0NDanJqczFXdWQzQ05jVjNTSmxNa29mM05sYXExTnRtckJ3cjJMQ3pIcjI2NHhxeXhodDNWZXVNOGR0MUlqTGs3UjhhM0dOWThDSmpXQVZPQTVNV0xoWFJvUDA1UVB0bGRERW9tZStTdmVjTy9qUFJvUDA4TVVKS2k1M3FLelNwUnQ2dTVmMkg3ejhJck9nVXIvdEt0R1VGZG1lWXk5Zm02enJlMGRyOHVKOStpT2xMcFh4cEFFOUluVmE2ekIxYmViZUNPdlFlcWxHZy9UUVJVMzE5Slh1V2FwM3ZMOUxILzZTbzlBZ295WU9TdGJ3dm9sNjZLSUV6ZmcxUi9kL3ROdHIwNUJUV29hcTdNMVQ2alFPaThuZ1U5TUhBQUFBQUU1VWtWYVQ3anduVGlPdlNGSitxVjFuamR1azVsRVd2WFJ0c2xhTjZxS3BQMlpyZDA2RnAzMTRzRHM0clc1RDRpWWg3bjAxQ3NzT1BQUDlzYnRVMXFHclZPRnc2ZEE4ZHRHbUlvMmNuVnJyeHBBdVY4MTdoRWlTclpyU2IzSGhaazBiM0ZyNXBRN2xsdGpsY0VySkkxWXJzOUN1MkRDVEhya2tRWTljNGovY1BkaVN6VVdxWURrbGFrQ3dDaHduZ2t3R05ZdXlhUGpucWZwdGwvL3cwK21TN3U4VHIvWk5neVc1ZDE1K2ZmRSs3UzA2RUt3K1B6L0Q2eHFqUVlvUE4ydnU2bnc5K3RtZU9vOG5PVHBJby9zbnllbVNsbTR1MHZ4MUJUNWo2ZGtpVkIvL2xxT241Nlo3WnFhV1ZqaDEzMGNwZW50WmxsNjhwcmsyWnBUNTNIQjM1MVpvekVHQmNVMGVyc1BORWdBQUFBQk9CRmYxaU5Tbjk3YVQzZW5TcE8vM2F0S2l2U29wZCtxdlBkTENqWVc2Ny94NDdjcXBVTWVFRU04MVZSc1NGOWo4cnlhTUNuV2ZMeXB6Nk5GTEV2VHNWYlhYT2EzeTFOeDBUYXhtZjQyd1lLUHlKdldzYzE4SFM4MnJVSjlYTnV1bjdjVWExYitaUnZWTFVtYWgrN20zdU55cEIyZW1lTFh2MjZXSmJqbzlSdmZOMk8wMTg5WmZhUVRnWUFTcndIR2l6TzdTeFJPM0tMK2FtMTJWRHFQWHlTRDNURTY3MC9mYncwTTVYZEtkSCt5U3hXU290bGJOdkxVRk12empENjlqLzFtV3BTa3JzdVh3OHg3M1ROOWR5NmVSVnFmYTFPLzFiVDdITDNsMVM2M1hIbXphenprQnRRY0FBQUNBNDlYaXpVVjY2Sk1VM2Q4blhxUDZKMmxVZis4NnBtOHV6ZExMQy9acTFFSDFUZHZGdXlmbVpGWVRNbmJhSDhLbTVGYm95OVg1MnJLM1RBOWNFSzgrSFNQMDhLZDdsSEhJZFJFaEprMFlsS3dtSVNiOXRxdWsyckdXVmpqVjdzbTFOWDZlNU9nZzNYcEdyTTk3T0Z6U0Q5VXM0UyszdTN5ZUU2TkNUYnJwOUJoOTlGdHVyYk5rZ1lNUnJBTEhrZHBDMVNvdUtlRGxETlhWbnFucFBRSzlCZ0FBQUFCdzVCU1hPL1h1aW16ZGNWYXNYbHUwVC8vNUljdHo3clViV3ZpOTVzTE9UWlJUYksvMmViTmJjNnZTOHl1VlUrSlFUb2xEMjdQS3RYUkxrWllQNzZ6SEwwL1VsVzlzMDhiTU1rbFM1OFFRZmY2UGRncXhHSFhwcEMzNmVVZjF3YXJSWUZEblJHdXRuMm5PWC9scUV4ZXMrQWl6VnU2dVcrazZvTDRRckFJQUFBQUFBSnhnc292dDJyUS84SlRjUy9tclRQMHhXM1AreWxQcjJDRGRmbWFzUWl3R3piNi9uZTc1Y0plR2ZaNHE1LzVsaVVhRGRGR25DUDE1eUFaVnhlVk9YZkxxWm4weXBLMytITjFGejgxTFYyaXdTWTlkbXFCZmQ1Ym9xamUzZWpaY3JrNncyYUFaZDdlcDAyZUpEalZwNjc1eTlYeHVRMTAvUGxBdkNGWUJBQUFBQUFEZ2tWRlFLWWZUcGNXUGRwS3QwcW5CMDNacjRxQVdXdk5VVjkzMjNrNHQzbHdrU2VyVE1VTE5vaXdhOVdXZVR4ODVKUTQ5L2tXYVp0L2ZUczlmM1Z5U3RDbXpUQS9PVEtrMVZKWGNwUUNTUjZ5cDAzaW5EVzZ0bmkxQy9aNHpHK3ZVQlhCWUNGWUJBQUFBQUFCT01LUDdKK254eXhNOXIwTXNSazlwZ0FFOUl2WGZXMXNwSXNTa0s5L1lwcVZiaXJSNFU1Rm0zTjFHQ3gvcHFHZm5wZXU1cnpQMDdGWE5aS3R3YXRZcWQ3Q2FIR1ZSNzlaaE9yZDl1SzdwR2FXMjhjSGFtVjJocCthbXEzbVVSYmVmR2F2VlQzWFJ6dXdLZmJ1K1FCdlNiZHE4dDF5Yk1tM2FrK2RkSjlWa05PanlyazNxOUZtYVIxbDhqdjI3YjRLQ0xVYmRkbWFzOGtyZEcxZDFTZ2pXTmIyaWZkcWUweTVja3ZUb0pRaytaZk0ycE5zMGQwMkJ6eldBUkxBS0FBQUFBQUJ3d3ZuZzV4eDkrTXVCVFp5ZXU2cVpKT25yQjl1clgvZElyVTJ6cWU5clc3VTJ6U1pKeWlxMjY0ckpXL1hLZGNsNlprQXo1WmJZMWJ0Vm1GNzZMbE54NFdadGVlNGtKVFJ4eDB5WkJaWDZmbE9SN3AyeFc0czNGYWtxcWh6eFJacXU2Um1scTA2TzB2V25SaXUyVDd3azZkM2wyYnAzaHZjbXh5RVdnejcvUjdzNmZaWmdzMEhyTThxOGp0MTdmcnpheFFlcnRNS3BVWFBTSkVrbkpWbTlOdVk2V0VtNVUvKytMTkhuK09lcjhnaFdVUzJDVlFCSFJaREpFUENHV1FBQUFBQ0ErbmZ6MUowcUtYZHZObFhsd29sYkpFbVhkV21pTDFmbjY3MGZzMlYzZWwvbmRFbVAvaTlWWDY4dDBLSk5SZHE2cjF4TE54ZXB6TzdTK0FXWnlpdXhhL20yWW0zZFYrNzNmUXRzRGszN09VZlRmczZSUVZLNytHQjFhMjdWYnp1OU43RjZhbTY2bnA2YnJyL3pDTmwrMURvWkRlNHhWNW56Vjc3Q0gvcno4RHNGRGtHd0NxQk9wdHpXU3ExaWczVHBwSzBCWHh0c05talB1QjRhTXk5ZGJ5N044anEzZkhnbk5ZMndxTk5UNitwcnFBQUFBQUNBR3FUa1ZsL2o5THNOaGJWZXYyaVR1OGJxdCtzUHRKMndjRzlBWTNCSjJwWlZybTFadmlHc3M1N201TlJYUDBCMUtPRUxvRTY2TmJmcXROWmhoM1Z0M3k1TkZCOWgxclpEdnJXMFdndzZ2WFdZZnR4ZVhCOURCQUFBQUFBQU9HcVlzUXJnaUx1K2Q0enlTeDFhc3JsSWwzZHRvc1FtN3NMaWJlS0NGV1EyeUdJeWFQQlpzWDZ2L2ZpM1hFb0lBQUFBQUFDQVJvZGdGY0FSRlJOcTBuV25SR3ZHcnptcWNMajByNHNUZEY1Nzk0Nkx3V2FESk9tYW5sRzZwbWVVMyt0bi81V3ZDcHZEN3prQXdOODMrT3c0RFQ0N3JxR0hBUUFBQUJ4ekNGWUJIRkYzbmhPbkVJdEJjLzdLbHlSZE1mbEFqZFlWd3p1cGFST0xPbzZtdmlvQUFBQUFBRGkyRUt3Q0NFaDRjUFdsbVIxT2wyeVZCNWJ0aDVnTmV2U1NCRWxTU2JuM2RwSmhRVWFkM2laTVUxZGtINW1CQWdBQUFBQUFIRUVFcXdEcUxOSnFVdEhrWHRXZS8zRmJzYzRkdjlueit2NCs4V29XWmZHOHZxaFRoRnJHQkVtU09pU0V5R0txdWI2cUpPV1ZPdlRsNnZ4NkdEMEFBQUFBQUVEOUlWZ0ZVR2RsbFM2Tm5aOVI3Zm1VM0FyUG4rUEN6WHF5WDVJcUhTNVpUTzVhcWtQT2k5T0FIdTVhcWlFV28xd3U2Y2JUWW5UamFUSFY5cmtobzR4Z0ZRQUFBQUFBTkRvRXF3RHFyTnp1MVBNMUJLc0htemdvV1RGaFpvMmRuNkZSL1pNa1NUZE4yU2xKTWtoS0dkZERtekp0dW5UUzFocDZBUUFBQUFBQWFKeXFMNVlJQUg5RDEyWld2YlVzUzh1MkZQbWM2OU14UXNuUkZuM3llMTREakF3QUFBQUFBT0R2WThZcWdDUGlzYzlUOWRQMllwM1hQdHpuM01uSlZrblM2emUyMEdzM3RLaTJqeG0vNXVpK2oxS08yQmdCQUFBQUFBQU9GOEVxZ0NOaXlXYmZtYXBWRm00czFKM1RkbFY3L2gvbngrdk10bUhhdXEvOFNBd05BQUFBQUFEZ2J5TllCWERVbFZVNk5XOXRnYktMN1Q3bm5ydXFtYzVzRzZabjUyVm93c0s5RFRBNkFBQUFBQUNBMmxGakZjQlI5OEdkYmJSamJIZU43cCtrc0NEM2p5R0QzS1VCUnZWUDBvaFpxWHI2cS9TR0hTUUFBQUFBQUVBTm1MRUs0S2pyLy9wV2pid2lTU092U05MUUM1cnEyWG5wT3FOTm1HNDdNMWIvbkptaU41Wm1OZlFRQVFBQUFBQUFha1N3Q2tDU1pESkkxcURxSjdFYkRRWkpVbmh3N1JQZGJSVk9PVnpWbnk4c2MrcngyV2w2ZTFtV3hnMXNyamR2YmlsSmVuZDVOcUVxQUFBQUFBQTRKaENzQXBBa25kY2hRa3VHZGF5MVhkSGtYclcydVdMeVZuMjd2ckRXZHJ0ekszVFRsSjJhdWlKYmI5L1NTa1BPaTFOTW1FbVBmTFpIZS9JcTZ6UnVBQUFBQURqZURUNDdUb1BQam12b1lRQTRCTUVxQUVuU2p1eHlQVEU3clY3NjJweFpGbEQ3N3pjVnFmdVk5UnA5WlRNTnZTQmVjZUZtZ2xVQUFBQUFBTkNvRWF3Q2tDU2w1RlpvM0xlWjlkN3Y5NXVLWlBqSEg3VzJLN083OU9TY05MMzRUWWFLeTUzMVBnNEFBQUFBQUlENlZIdXhSQUE0aWdoVkFRQUFBQURBc1lCZ0ZRQUFBQUFBQUFBQ1JMQUtBQUFBQUFBQUFBRWlXQVVBQUFBQUFBQ0FBQkdzQWdBQUFBQUFBRUNBekEwOUFPQkVOT21HRnBwMFE0dUdIZ1lBQUFBQUFBQU9Fek5XQVFBQUFBQUFBQ0JBQktzQUFBQUFBQUFBRUNDQ1ZRQUFBQUFBQUFBSUVNRXFBQUFBQUFBQUFBU0lZQlVBQUFBQUFBQUFBa1N3Q2dBQUFBQUFBQUFCSWxnRkFBQUFBQUFBZ0FBUnJBSUFBQUFBQUFCQWdBaFdBUUFBQUFBQUFDQkFCS3NBQUFBQUFBQUFFQ0NDVlFBQUFBQUFBQUFJRU1FcUFBQUFBQUFBQUFTSVlCVUFBQUFBQUFBQUFrU3dDZ0FBQUFBQUFBQUJJbGdGQUFBQUFBQUFnQUFSckFJQUFBQUFBQUJBZ0FoV0FRQUFBQUFBQUNCQUJLc0FBQUFBQUFBQUVDQ0NWUUFBQUFBQUFBQUlrTG1oQndBY2JVYUQ5UE9PWXQwM1kzZEREd1dvMVM4N1M5U3hhWEJERHdNQUFBREFRWXdHZzVadExkTERuNlkwOUZBQS9iS2pXQWxOTEEwOWpCTVN3U3BPT0xlZUVhdVUzQXB0M2x2ZTBFTUJhcFVjSGFUek8wWW8yR3hvNktFQUFBQUEyTy9XTTJLVWtsdWgxYWxsRFQwVVFQRVJGcDNmSVp6bnhnWkFzSW9UenVzM3RsQnBoYk9oaHdIVWljRWdoUWViRkdLaGNnc0FBQURRV1BCY2ljYkVZSkRDZUc1c0VBU3JPT0Uwc1pyVXhHcHE2R0VBQUFBQUFJNVJQRmNDa05pOENnQUFBQUFBQUFBQ1JyQUtBQUFBQUFBQUFBRWlXQVVBQUFBQUFBQ0FBQkdzQWdBQUFBQUFBRUNBQ0ZZQkFBQUFBQUFBSUVEbWhoNEFBQUJBVFZhbGxHcks4cXlHSGdZQStNZ3FzcXQxYkVoRER3TUFBRFFRZ2xVQUFOQm9uZE11WEd2VGJGcWJabXZvb1FDQUQ2UEJvUGJ4UWJLWURBMDlGQUFBMEFBSVZnRUFRS1AxMWRCMktyZTdHbm9ZQU9DWHdTQ0ZCUmtWWkNaWUJRRGdSRVN3Q2dBQUdxM29NSDVWQVFBQUFOQTRzWGtWQUFBQUFBQUFBQVNJWUJVQUFBQUFBQUFBQWtTd0NnQUFBQUFBQUFBQklsZ0ZBQUFBQUFBQWdBQVJyQUlBQUFBQUFBQkFnQWhXQVFBQUFBQUFBQ0JBQktzQUFBQUFBQUFBRUNDQ1ZRQUFBQUFBQUFBSUVNRXFBQUFBQUFBQUFBU0lZQlVBQUFBQUFBQUFBa1N3Q2dBQUFBQUFBQUFCSWxnRkFBQUFBQUFBZ0FBUnJBSUFBQUFBQUFCQWdBaFdBUUFBQUFBQUFDQkFCS3NBQUFBQUFBQUFFQ0NDVlFBQUFBQUFBQUFJRU1FcUFBQUFBQUFBQUFTSVlCVUFBQUFBQUFBQUFtUnU2QUhnR0dabzZBRUFBQUFBQUFBQURhUFJCYXRCSm9OTVJvTWNUbGRERHdVQktMYzc5ZVdmZVZxNXE2U2hod0lBQUFBQUFJRGp5Szg3U3lTWHE5SE44V3Qwd2VyNUhjSjFRY2R3cmRoV1RMaDZES213UysvOWxDT2pzYkg5RXdjQUFBQUFBTUF4elNXZDNTNWMxcURHVmRYVTRISzVHbFY2YVhlNGxGVnMxNjdzY3RrcW5RMDlITlNCUVZKMHFGbmhJWTNySHpjQUFBQUFBQUNPZlFhRFFlSEJSc1dIbXh2VnBMNUdGNndDQUFBQUFBQUFRR1BIRkVNQUFBQUFBQUFBQ0JEQktnQUFBQUFBQUFBRWlHQVZBQUFBQUFBQUFBSkVzQW9BQUFBQUFBQUFBU0pZQlFBQUFBQUFBSUFBRWF3Q0FBQUFBQUFBUUlETURUMkFReFhZSFBwMlhZRTI3UzF2NktHZ0ZvbE56T3JmUFZMSjBVRU5QUlFBQUFBQUFBRGdxR3Awd2Vxdk8wdjA2UDlTbFY1UTJkQkRRUzFDZzR5cWRMZzA5SUttTWhnYWVqUUFBQUFBQUFEQTBXTnd1Vnl1aGg3RXdUNzRPVWVEcCsxcTZHR2dycXIrK1pDc0FnQUFBQUFBNEFpeG1Bd2ExUzlKVDEyWjFOQkQ4V2gwTTFaeERLaUs0ZzNTNmEzRGRHbVhDSmxObE9zRkFBQUFBQURBa1RGeDRWN3R6cTFRaGQycElIUGp5S0VJVnZHM25ONG1US1A2TjFPSXBYSDhnd1lBQUFBQUFNRHhaOHJ5N0lZZWdnL1NNQUFBQUFBQUFBQUlFTUVxQUFBQUFBQUFBQVNJWUJVQUFBQUFBQUFBQWtTd0NnQUFBQUFBQUFBQklsZ0ZBQUFBQUFBQWdBQVJyQUlBQUFBQUFBQkFnQWhXQVFBQUFBQUFBQ0JBQktzQUFBQUFBQUFBRUNDQ1ZRQUFBQUFBQUFBSUVNRXFBQUFBQUFBQUFBU0lZQlVBQUFBQUFBQUFBa1N3Q2dBQUFBQUFBQUFCSWxnRkFBQUFBQUFBZ0FBUnJBSUFBQUFBQUFCQWdBaFdBUUFBQUFBQUFDQkFCS3NBQUFBQUFBQUFFQ0J6UXc4QThLZjMyQTM2SThYVzBNTUFnS1BHWkpCRzlVdlNxUDVKTXBzTURUMmN3OExQYmdBbkdwTkIrdGZGVGZYU3dPUmo5bWQzUStQZUFlQkVjeno4M284RENGYlJLUDJSWXRNWmJjSjBacHV3aGg0S0FCd1ZuNnpNMWU3Y0NwWGJYY2ZzTDFqODdBWndvdmxrWmE1U2NpdVA2Wi9kRFkxN0I0QVR6Zkh3ZXo4T0lGaEZvM1Y1MXlaNlprQ3poaDRHQUJ3VlArOG9idWdoMUF0K2RnTTRrUnd2UDdzYkd2Y09BQ2NTN2gzSEYycXNBbWgwc3JLeXZGN3YyTEdqZ1ViaTY4c3Z2OVJkZDkxVjcvMldsSlFvTnplMzN2c0ZnQ05sNmRLbEtpNzIvMkN3ZGV0V241L2xkZVZ5dWJSMjdWcWxwcWIrbmVIVm01S1NFbVZuWi9zOVo3ZmJ0V0hEaG1yUEF3QU9YMlptNWhIck95VWw1YkN1czlsc3lzL1BsOHZsOG52ZTRYQW9QejlmNWVYbE5mYVRrWkdoS1ZPbTFQZ1pseTlmZnRqakJIRDBFS3dDT09wY0xwZkt5c3I4bnN2T3p0YVZWMTZwanovK1dKTDdGNHBCZ3dacC92ejVkZTQvSnlkSER6MzBrRDc2NktONkdlL0JNak16dFhyMTZvQ3UyYmh4WTYxdDNuNzdiUTBZTU9Cd2h3VUFSOVdDQlFzMGJOZ3dmZm5sbDM3UDMzUFBQWm94WTRiUDhUVnIxdFRhdDgxbTArREJnL1grKys4SE5LWWZmL3hScjc3NmFrRFgxTVYzMzMybnl5NjdUTHQzNy9ZNWw1K2ZyOXR1dTAxZmZmVlZ2Yjh2QURSMk5wdE42ZW5wUHY5SjdpK2VTa3RMYS8ydk9oczNidFNBQVFQODNrditya21USm1uUW9FRUJmNEZYVUZDZ3E2KytXaU5HakpEQjRILzU5Z2NmZktDTEw3NVlPM2Z1ckxHdnRMUTB2ZjMyMjhySXlQQjd2cVNrUktOSGo5YklrU05sdDlzREdpZUFvNHRTQUFDT0twZkxwY2NlZTB4T3AxTVRKMDcwK2FYa2l5KytrQ1QxN2R0WGtuVDIyV2VyVzdkdUdqZHVuSHIxNnFXa3BLUmEzeU1zTEV3UkVSR2FPSEdpckZhckJnNGNXUDhmcEk3bXo1K3YwYU5INjhrbm45VEFnUU5WVmxhbUJRc1crTFRic1dPSEhBNkg1czZkNjNNdU1URlJwNTkrK3RFWUxnRFVLamMzVnkrLy9MSXV1T0FDM1hMTExiTFpiRnErZkxubjU3WS9LMWV1MUJ0dnZLRzFhOWZxbFZkZTBZVVhYbGh0VzRmRElVa3ltd1A3TlhYbHlwV2FNV09Hd3NMQ2RPKzk5MHFTSG5ua0VhMVlzYUxPZmZ6d3d3K3lXcTFleHhZdFdxUm16WnFwVmF0V0FZMEhBSTUzUzVZczBlalJvMzJPLy9ycnI1b3paNDVlZlBIRld2dFlzV0tGejgvZHNySXlQZnZzc3pJYWpZcUppZEh5NWN0cjdlZTAwMDVUU0VpSUpQZEVqZXBXVkVoU3IxNjlOSDM2ZEwzNjZxdjY1ei8vV1dPL0xWcTBrTWxra2lTTkhUdFcyZG5adXZubW0vWFRUejk1dFl1UGoxZFNVcEttVDUrdTFxMWJLemMzMTZkTmRIUzBUanJwcEZvL2krUitubm5vb1ljMGR1eFl2ZmZlZTU3N0dvREdoMkFWd0ZGbE1CalVybDA3VFowNlZXKzk5WmFHRGgzcU9WZGNYS3laTTJlcWYvLytpb3VMa3lTWlRDWTk4OHd6V3JCZ2dlTGo0K3YwSGlFaElYcnV1ZWRrczluMDhzc3ZxMGVQSG1yZnZuMmR4NWlhbWxydHNwczllL1pJa3M4dlNsVXNGb3RPTyswMHordkxMcnRNUzVZczBkaXhZeFVjSEt3enp6eFQwNmRQOTdrdUp5ZEhkcnZkNzdsVFR6MlZZQlZBbytCd09QVFVVMDhwTEN4TVk4YU1rU1F0WExoUVk4YU1rZGxzMWtVWFhlVFZkc0dDQmZyb280KzBidDA2dFc3ZFdxTkdqZEk1NTV4VDQzdFV6Y3l4V0N3QmplMmhoeDVTZW5xNjNubm5IY1hGeFduZ3dJRzY2cXFyMUt0WEw2OTJQL3p3ZzlhdVhldDEvNmx5Nkh2bTVlVnA1Y3FWdXZubW13TWFDd0NjS0l4R28rYk5teWRKV3Jac21WNTY2U1d2ODVNblQvYjdSZG5TcFV2MXhSZGYrSVNxa2p2QTNMSmxpMHdtazhhT0hWdmorMWV0Z3BzM2I1NW5Bc1piYjcxVjdZcUtROGV3ZE9uU0d0c3NXclJJVVZGUmV2ZmRkN1ZvMFNMRnhzYnF3dzgvbE1sa2t0RjRZQUh3cFpkZXFweWNIQlVYRnlzNE9GaFBQUEdFejJjNzQ0d3pQUGRPZjU5ajJiSmxYc2RDUTBNVkZ4ZW5vcUlpZmZmZGQxN251blhycHViTm05ZjZHUUVjZVFTckFJNjYrKzY3VDJ2WHJ0Vjc3NzJuRGgwNmVHWTVUWjgrWFlXRmhaby9mNzdQTHcrUzlPR0hIM3E5ZnZMSko5V3ZYeisvNzJFMEd2WHNzODlxMEtCQmV2NzU1L1grKys5WHUyVG5VTjkrKzYzZWZ2dnRHdHRVOSsxMlpHU2tGaTllN0hsdE1wbjB3Z3N2NklFSEh0RE1tVE4xMldXWDZZTVBQbEIrZnI3WGRlKysrNjRXTEZpZzExNTd6YWZQcXBBWkFCcVMzVzdYMkxGanRXclZLazJiTmszaDRlR1NwS3V1dWtyZmZmZWR4b3dab3k1ZHVpZ3hNVkdTTkhQbVRNMmNPVk85ZXZYU3BFbVRkTzY1NXlvOVBWMTJ1MTFCUVVFMXZvOFVlTEJxTUJnMFpzd1k3ZDY5VzdObXpkTFZWMSt0Q3krOFVLV2xwUW9ORGZXMDI3ZHZuelp1M0tqYmI3L2RjNnlzckV6QndjRSs5NG01YytmS2JyZnJvb3N1MHA5Ly91bnpub1dGaFpMY3RmTDhuWStQajFkeWNuSkFud01BampVSkNRbVMzTDhISDZwMzc5NEtEZzcyT2Y3YmI3OHBKaWJHNS9pRUNSTTBmLzU4ZGUvZVhUdDI3TkNFQ1JPOEppMVVLU3NyMC9qeDR6Vm56aHdOSERqUWMrK1JwSHZ2dlZjMzNIQ0RWL3Z2dnZ0T0xwZExsMTkrdVU5ZnYvLyt1d29LQ25USkpaZjRuQXNQRDlmNDhlUDF5U2VmYU9qUW9icnJycnQwLy8zM0t5Z29TT1BHalpQVmF0V2FOV3UwYjk4K1BmZmNjeG8rZkxqNjl1MnJhNjY1UnRkZWU2MkdEQm5pMWQvOCtmTlZWRlRrbWNTeGVQRmliZG15UlQxNzl0VElrU045M2wrU3AwVGF3WjUrK21tQ1ZhQ1JJRmdGY05RWmpVYTkrT0tMdXZubW16Vm16QmlkY3NvcEtpc3IwL1RwMHhVU0VxSW5uM3pTcS8zNzc3OHZwOU9wdSsrKzIrdDRqeDQ5YW55ZjhQQndYWFhWVlpveVpZcSsrZWFiYWtOWWZ5d1dpMWRBV3VXOTk5N1QrKysvNzNkSjBydnZ2dXYzMjNHTHhhSlhYMzFWWnJOWlpyTlpYMzMxbFo1Ly9ubS83K3V2enVxMGFkUFV2WHYzT284ZEFJNkU2ZE9uYSs3Y3VXclpzcVdtVHAycXdzSkNGUllXS2o4L1gzbDVlU292TDlmenp6K3ZOOTU0UTVMVXBVc1hQZjc0NCtyYXRhdW5qemx6NXVqVFR6L1ZzbVhMdEhidFd0MS8vLzNWdnQvSEgzK3N6ejc3ck1ZeGpSOC9YbWVmZmJibmRVaElpQ1pPbktqUTBGQVpqVVo5K09HSG1qVnJsajc5OUZQUEVsRi9KazZjcU4yN2Qydnk1TW1lQU1EbGN1bUxMNzVRV0ZpWW9xS2lkUFhWVjFkNy9heFpzelJyMWl5ZjQ5ZGZmNzFHakJoUjQyY0FnQlBCK3ZYclpiVmFGUllXcHZUMGRNMmJOOC9yOTF1NzNhNlhYMzVaczJiTjByQmh3M1RqalRmcTZhZWYxb01QUHFqSEhudE0xMTU3cldlRzZLcFZxelJ1M0RqdDJMSERFM1llTERFeDBTdG8xZit6ZDkveE5aMS9ITUEvNSs3c3ZTUWtST3hkbzFxdHZXZHJsZGJXb2pxMHRHaFJMVldyVnMxUW13NmpXalZxKzZGcUV5c2lnaVFpaWV4NWMrZnZqeXRYYnU1SVlzWDR2Rjh2cithZStkeVU1NXp6UGMvei9jSndEMy80OEdFMGE5WU10V3ZYTmk3UHlzckNxRkdqb05QcDBMZHZYN2k1dVpuc3AxYXJrWnljakprelo2Smx5NVlBRElNN2hnNGRpbVBIanFGbHk1WUlEUTNGclZ1M3NHSERCdVBMdEFrVEptRE9uRG5vM0xtelNWdldybDJMbUpnWTZIUTZBSWJyaHlBSW1EbHpKZ0RnMDA4L3RSamd6WmVRa0lDaFE0Y1c3NWRPUkU4RkE2dEVWQ3BjWFYweFk4WU14TVhGd2RQVEV4OSsrQ0h5OHZMZzZPaG9GZ0Q5NjYrL29OVnFTeFFZelhmbXpCa0F3TktsUzlHbVRac1M1ZXdyT01JcFgvNElLa3ZyYkIwN2YyUVhBSFRzMk5Fc3YrQ2lSWXV3YytkTzdOaXh3K2ErUkVTbDVjMDMzOFMyYmR2Zzd1NE9yVmFMc21YTHdzM05EVzV1Ym5CeGNVRkVSQVRXcmwyTGd3Y1BBZ0RxMWF0bkVsUUZER2xQSEIwZElRZ0MzTnpjMExadFc3UHpaR1JrNE9EQmd3Z0pDVUdsU3BVc3R1WG16WnNJQ3d1ejJPK1dLVlBHK0hQanhvMnhjT0ZDaElhRzRwTlBQckY0ck92WHIrT1BQLzVBdTNidFRFWlY3ZHUzRDdHeHNYQjBkSVN2cnk5KysrMDNzMzNUMDlQeHdRY2ZvRy9mdnVqYXRhdlplbGRYVjR2bkpDSjZrZVNQMkxkVTVDL2YwcVZMVFZKcCtmcjY0cU9QUGpKKy91R0hIL0QzMzM5ajRzU0p4aGRaa3lkUFJtQmdJR2JQbm8xdDI3YmgzWGZmeGM2ZE8zSDgrSEdFaElSZzFhcFZWZ2NmYURRYWt6eXJIMy84TVM1ZnZveXdzRENUbk5sejVzeEJTa29LNXMyYkIwRVFqTFBLRkFvRkZBb0ZwRklwWG52dE5jeWFOUXV6WnMweTdxZFNxVEI3OW16TW5qMGJlWGw1eU1qSVFMOSsvVXl1STJxMUdnTUhEZ1JnbUlHMmZ2MTYvUHJycndBTWVjR0hEUnVHUllzV29XN2R1a2hJU0FCZ3VHNlVLVk1HMjdadFE5dTJiV0ZuWndlOVhvL3QyN2ZiekdWT1JLV0hnVlVpS2pVMWE5WkV6Wm8xc1hidFdwdzRjUUlCQVFGbVUrUWZSVXBLQ2k1Y3VJQnExYXJoeXBVcjJMbHpKN3AwNmZMWWpsK1VtVE5ubW94NlhiTm1EV2JQbm8xYnQyNlpiWnVjbkl5OHZEeXo2VUw1VnE1Y0NTY25weWZXVmlLaW9nUUhCOXZNV2RlNmRXc0VCUVdoYWRPbWNISnlRbmg0T0RRYWpUSDRtWnljak5PblR4c2ZhTXVXTFl0Smt5YVpIZWZjdVhNNGVQQWdPbmZ1YkRhVk05OHZ2L3lDc0xBdzR3UHMwYU5IY2VmT0hlUDZEaDA2d01uSkNTRWhJZWpWcXhjMmJOaUFMbDI2SUNnb3lPUTRXcTBXVTZkT2hZdUxDMGFQSG0xY3J0ZnJzV0xGQ3VObnFWUnFNWlpVWFJFQUFDQUFTVVJCVkZkM1VsSVNBTURkM2IxRXVieUppRjRVT3AzT0dDRE5MejVveWJoeDQ1Q1FrQUNWU2dWbloyY0VCd2ViQkNGSGpCaUJqaDA3b2w2OWVzWmxZckVZM2J0M3g5MjdkN0Z0Mnpaam9henExYXRqOHVUSnFGQ2hndFh6WGIxNjFSalVMR2pldkhtWU4yK2UyZktDUVY0QUdEQmdnUEdGWEc1dUx1N2R1NGZKa3lmYlRHVmp6VjkvL1lVYk4yN1kzTWJUMHhNN2QrNkVRcUhBK1BIanNXZlBIbWcwR3ZUbzBRUGg0ZUdZTVdNRzFxeFpnNmxUcDJMbnpwMFcweTRRVWVsZ1lKV0lTbFZPVGc1Ky92bG50R3JWQ3I2K3ZsaS9mcjFaWVJPVlNnVzlYbSt5dkd6WnNzWTN2dGJzM0xrVE9wME9FeVpNd0hmZmZZZVZLMWVpVTZkT0pvbm1yZEhyOWRpM2I1L1o4cWlvS0FDd3VLNXd3TFIrL2Zwd2NYSEJyVnUzc0dmUEhtaTFXblRxMUFucDZlbEZucjh3UzdtcGlJaWV0dm56NTl1Y25yOSsvWHFJUkNKMDY5WU5TNVlzUWFOR2pZeDlyazZuZzFnc05nbGdXcExmUnpvN08xdmRScTFXQTNqUU4rN2F0UXRIang2RlJxT0JVcWxFbzBhTmpDK2ozbi8vZld6ZnZoMXo1c3pCZ2dVTFRJNlRYMWhyeG93WkpxTkx0Mi9manNqSVNQajYrdHFzTEUxRTlMSVRpVVE0ZHV3WUFFTWUwOEo1UXMrZVBXdVNNMXNpa1NBbkp3Y1hMMTRFWUNqQ3BGQW80T25wQ1U5UFQyaTFXa1JFUk9EVXFWTTRkdXdZenAwN0IwRVEwS0pGQ3pSdjNod0hEaHpBNGNPSDBiTm5UN2k3dTZONjllcW9VS0VDQWdNRDRlM3REVzl2YndRSEJ4dlBOM0hpUk9NTFBaMU9oN0N3TU5TcFU4ZTQvdGl4WTNqbGxWZE0wc1dNR1RQRzRuZHQzcng1aWZKL1N5UVNpTVZpbkQ5L3ZzakFxbGdzUmw1ZUhrYVBIbzNyMTY5ajBxUkp4cGtRVmF0V3hmcjE2ekZtekJnTUdqUUlZOGVPeFZ0dnZWWHNkaERSazhYQUtoR1Ztc1RFUkdpMVdzeVpNd2ZCd2NGWXRXcFZzWE9zV3BxS1g1Qk9wOFBXclZzUkVoS0N5cFVyWThDQUFSZy9manorK2VjZnRHL2Z2c2kyYVRRYWZQUE5OeGFYQTdDNnpzSEJ3Zmk1UllzV2FOR2lCUTRlUElnOWUvWUFBSm8yYlFyQU1QMm5PUHo5L1kwVlRvbUlTcHRhcllaWUxEYVpEZ2tBRnk1Y3dMSmx5NHlqbFlZT0hZcW1UWnNpTmpiV3VFeWhVS0JLbFNwRkZ1U0xqWTBGQUxQOGVJWGJrWDlNQU1hcTBRY1BIalI3SUhaeGNjRlhYMzFsa2lJZ1g4dVdMWkdUazJPU3p5NHpNeFB6NTg5SGpSbzFVS05HRFdPMWF5SWlLcmxQUHZrRU9wME9naUNZRkFqVTYvWFE2L1hZc21VTEpCSUpObTdjaU92WHIrUHExYXZJemMyRlRDWkR2WHIxTUhic1dBaUNnR3JWcXFGS2xTcm8wS0VEa3BLU3NILy9maHcrZkJpblRwMHlxWDB3Wk1nUWZQamhoOGJQbFNwVlFyVnExYUJVS2pGdTNEZ2NQMzRjVzdac01jNlUrL1RUVDdGMzcxNTg5OTEzeHR5cmhZT24zYnAxUTl1MmJYSDU4bVdUWXhmbG80OCt3cUJCZy9EcHA1OWk1TWlSRnJjNWZmbzA5dS9majZwVnErS0hIMzZBZzRNRFFrTkRUZkxBQWtENTh1V3hidDA2akI4L0hsT25Ua1ZTVXBMVm1XNUU5SFF4c0VwRXBXYkxsaTFZdFdvVmR1M2FaUndwSkpGSUhrdU8xWDM3OXVIMjdkdkdrVkd0V3JYQzBxVkxzV1RKRXJScTFhckl0ODFTcWRUNDlyMmdaY3VXSVRRMDFPSzZSWXNXV1N4ZVlzbXdZY01nRm90dGpwNVZxOVVZTVdJRUU5UVQwVE5GSXBHZ1VhTkdKc3R5Y25KTVBuZnQyaFc5ZS9kRzM3NTlUWlluSmlZaUlTSEJXRUhha3Z4UlBZV243UmVrVkNvQjJCN05IeDBkRFpWS0JRREcwVXVSa1pGSVQwK0hYcTlIWkdRa0FNUDFJZi9uL0dOblptWmkzTGh4Wm5tdlAvendRMXk0Y01Ic1hFdVhMalZKSFFBWWltOFZ6T05IUlBReU9uTGtDTnEyYll2aHc0ZWpUNTgreHVVLy9mUVRmdnZ0TjJObCs0c1hMOExGeFFYdnZmY2U2dFNwZzdwMTYwSXVsME9sVXFGeDQ4WjQvLzMzVWFWS0ZRQ0dhZk85ZS9kRzc5NjlvZEZvRUI0ZWpvaUlDRVJIUjVzVnNnS0ErUGg0ZlBIRkY3aDU4eVptejU1dExERGw2dXFLZGV2V0dZdFJEUm8wQ0I5ODhJSFovbks1M09SNk0zLytmSVNFaE5qODNwMDZkVEwrWEhBMDdQLys5eitjT25VS0owNmNBR0M0ZnZqNCtLQkRodzdvMmJNbjNudnZQWGg0ZUZnOHByMjlQZWJNbVlObHk1WlpMSGhMUktXRGdWVWlLalg3OXUxRHBVcVZyTjQ4UEN5VlNvWEZpeGZEeTh2TE9FMUdKQkpoeElnUkdEZHVIRFpzMkdBeDU5TFRObUxFQ0F3YU5NanErbGRlZWVVcHRvYUlxSGpTMDlQTlVyYmtWemZPRnhjWGg4ek1UT1BucEtRa3JGcTFDbHUyYkVIdDJyV3hiTmt5cThjL2VmSWsvUHo4ekNvekY1U1hsd2ZBOUdHMXNGR2pSdGtzcEdJdGYrdisvZnN4YmRvMFZLMWExU3l3cWxRcTRlenNiQkljS096aXhZczRjT0FBOUhxOTFXMklpRjRrK2RQNlkySml6TllKZ29DNmRldGkvLzc5eHI1VHI5ZGo5KzdkZVAzMTE0MkRIZGF0VzRlSWlBaWtwcVlDQU02ZlB3L0FVRE1CQUxLenM0M0JTRXZlZXVzdGt4R3grVTZkT29VMWE5WkFJcEZnMkxCaGtNbGtac2NaTVdJRU5tellnSjkvL3JsWTZWOFVDa1dScytlc21UbHpKdTdkdTJkODhUWjkrblMwYnQwYWdLR0FsNjEwTy9ra0VrbUpSczRTMFpQRndDb1JsWXFiTjIvaTFxMWJabFdhVlNvVk5tN2NhTElzSVNFQk9wM09aTG05dmIyeFltaGhxMWF0UWt4TURLWk1tUUk3T3p2ajhsYXRXcUZXclZvSURRMUZxMWF0akcrclMwdG9hQ2hXcjE1ZHFtMGdJaW9wUjBkSGhJYUdtaXc3ZmZvMDVzeVpZN2J0cFV1WHNHblRKdnp6enovUTYvWG8zTG16elJkSzU4NmRRM3g4UE41KysyMmJiY2pOelFVQWt6NitzTW1USnh1M0syalRwazA0ZHV5WXhlSWxnT0g3RlV3TlVKaUhod2Y2OSs5dmRmM216WnROQ2hjU0ViM0lkRG9kaGc4ZkRzQjY4YXEyYmR0aTRzU0ppSStQaDYrdkwvNzc3ei9FeDhlYkZUQmN0R2dSamg0OWF2RVlHemR1Tkh0R3lDY1dpM0h5NUVtTDZ4d2RIVkdqUmcyTUhEa1NmZnYyaFV3bU01c3hwbFFxTVdEQUFMUnYzeDZOR2pVcXNnOGZObXlZemZXMlRKczJEUlVyVnNTVksxY3diTmd3ay9RNFE0WU1RVVpHaHZGemZIdzhsaTFiaHI1OSs1cU1rQzFPdlFnaWVub1lXQ1dpVXJGMzcxNEFNTDZoemFkU3FiQmh3d2FUWlNrcEtkRHI5U2JMdmJ5OExBWld6NTA3aHhVclZxQm16WnBtdVZRRlFjRFlzV1BScjE4L2pCOC9IaXRYcnJTYUVrQ3RWcHVOeUFJZTVGaTF0cTVnanRXaWRPellFZTNhdGJPNi9sRnUyb2lJbmhTeFdJektsU3ViTEl1TGl6UGJidDI2ZFFnTkRZV3pzek42OWVxRnZuMzcyc3licXRmcnNYanhZZ0Fvc2loSFRrNE9CRUd3T1dLMVZxMWFGcGNmT1hJRUlwSElMSjBCRVJHVmpGS3BoRUtoc0ZtOENqRGtzMTZ3WUFIbXpKbUQ3Ny8vSHJObnowYXRXclhNK3VHcFU2Y2FaeVRrbXo5L1B2YnYzNCt0VzdkQ0lqRVBYeXhldkJpSER4KzIyc2FxVmF1aWUvZnVTRWhJQUFETW16ZlA3THo1TC9PS083MSs0Y0tGUmFZQ1dMTm1EYXBYcjI2MjNOcTFDUUNhTld0bTh2bmF0V3RZdG13WkdqWnNpRGZlZUtOWWJTT2lwNCtCVlNKNjZ2UjZQWGJzMklIcTFhdWJGUk54ZEhRMG0zbzVmUGh3YUxWYUxGKyszT1p4WTJKaThPV1hYOExCd1FIZmZ2dXR4ZWxBVmFwVXdlREJnN0ZpeFFwTW1USUYzMzMzbmNWamljVmlpeFZCRHg4K2pDTkhqbGhjZCtqUUllTlVLR3UwV3EweEY2RkVJckdaSDVDSTZGbFVuRlFBQU9EajQ0T0JBd2VpVFpzMnhyN3U0TUdEdUhYckZ2cjE2MmYyZ0x4dTNUcWNQWHNXVFpzMlJiVnExV3kySVNzcnE4aHBtRXFsRWp0MzdpeHk5Q3NSRVQyY2pJd01teSs0OHNsa01vd1lNUUxmZnZzdGxFb2xZbU5qTGM3YWNuSnlncE9Uay9GelhGd2NEaHc0Z0ZhdFdsbDlNWmVibXd0blorZUgveElQSVM0dXJzaDZEUVVMMXRhcFU4ZGlVSmlJWGd6ODEwMUVUOTJaTTJjUUd4dUxuajE3UHJaanhzYkdZc1NJRVVoUFQ4ZkNoUXR0Rmd4NS8vMzNjZWJNR2V6WXNRTUtoUUxqeG8wem1WSlRwa3daTkdyVXlPS0lxY1RFUkJ3NWNzVGlPckZZYlBFbUt6L2dFQk1UZzYrKytzcFl6R1hyMXEzWXRtMWJpYjhyRVZGcEttNHFnRFp0MnBpTi9vbUlpTURQUC8rTUFRTUdtQ3pmdEdrVDVzK2ZEMDlQVDR1am5RcExTa295ZWZndUxDd3NES05HallKTUptTmdsWWpvQ2JsOSs3YXgrRlJSdW5UcGd0OSsrdzNIamgxRHo1NDlVYlZxVlp2YnA2V2xZZlRvMFJDTHhSZ3hZb1RWN1ZKVFUrSHU3bDdzTnA4OGVSTEp5Y2tteTdLenM0dTlQd0FzV2JLa1dJSFMvR0tJaHc0ZHNubk5JcUxuR3dPclJQVFUvZm5ubndCZ01ZZWRScVBCNmRPblRaWmxabVpDcTlXYUxmZjA5RVJRVUJET25qMkxMNzc0QW1scGFmajY2Ni9Sc0dGRG0rZVhTQ1NZT1hNbUJnMGFoQzFidGlBNk9ocVRKazB5anA3dDBLRURPblRvVU9MdjFhVkxGM1RwMHNWcytlWExsd0VBSDMvOE1ZS0RnMUdwVWlVQXRvdFg2ZlY2MUs5ZjMrS29XeUtpMG1RckZVQitueVVJZ2pGMVN1SHR2TDI5alMrejFHbzE1c3laZzk5Ly94M096czVZdEdpUlNiNDVTeUlpSWhBUkVXRXhKVXQrc2FwdnYvMFdyNy8rT2laTW1GRHlMMWlFek14TUhEbHl4T3I2eU1qSXgzNU9JcUpuMGFsVHB5ejJ4WVVwbFVyTW1ERUQ0ZUhoQ0F3TXhPYk5tK0hvNklqaHc0ZGJERkNlUDM4ZTMzenpEZUxqNHpGbnpoejQrZmxaUEs1YXJjYU5HemZ3Mm11dkZidk5mLy85dDlrb1c0VkNBVmRYVndDR2UvRGMzRnlJeFdLcngxaXdZRUdSTXlzQTRLKy8vc0szMzM1cmNaMjFmTFJFOVB4aFlKV0luanBIUjBjMGFOREE0cFFlcFZKcE5iZG80ZVdkT25WQzdkcTFNVzNhTk1oa01wT3Fta1Z4ZDNmSHNtWEw4T0dISCtMVXFWUG8zNzgvdG0zYkJrZEh4NUovb1NKY3ZYb1ZEZzRPR0RseUpIcjA2R0gxUm0zcjFxMklpWW1CVENaRGJHd3NBRmk5a1NRaUttMUtwUktYTGwyQ1hDN0g3dDI3SVJLSjRPWGxCY0NRQnVEQWdRT29XTEdpc2M5TFNVbkIvdjM3MGJoeFl3Q0dVYVZUcDA3RmpSczNVSzVjT2N5ZE94ZEJRVUVtNTFpNGNDSEN3c0xnNU9RRWhVS0JuSndjbkR4NUVqcWR6dUtMclAvKyt3OEtoUUpqeG93cE1rL3J3NHFOamNXb1VhT2V5TEdKaUo0WEowK2V4TjI3ZDlHMmJWdWNPM2NPQVBEdnYvOUNMcGViQkV2LytlY2ZMRm15QkRrNU9aZzllemFhTm0yS2xTdFhJalEwRkR0MzdrU3ZYcjNRdlh0M09EazU0ZHk1Yzlpd1lRTU9IandJYjI5dkxGMjZGSFhyMWdWZ0dNRzZiTmt5dUxxNndzN09Eb0lnNE9qUm8waEpTVUh6NXMyTGJLOVlMRVpBUUFDKysrNDcxSzVkMjJSZFRFd01MbDY4aVBYcjErUGl4WXZJeXNveVMxZFdVRmhZR05MUzBvbzhwNlVYYmJ0Mzc4YmR1M2VOTCtpY25aMmhWQ3J4eXkrL21HMmJsSlFFQU5pM2I1L1pzZXp0N2RHN2QrOGkyMEJFVHg0RHEwVDAxSTBkTzlaaVBqN0FFSFRkdjM5L3NZNGpFb21Ra0pDQWtKQVFUSm8wcWNncFJZWDUrdnBpOWVyVm1EWnRHanAzN3Z4RWdxb0FNR1hLRk9oME9uaDdlOXZjTGpzN0c0Y1BIellXWkhubm5YZlFwazJiSjlJbUlxSkhKWkZJTUh2MmJLalZhamc0T0dEY3VISEdQSGVmZi80NVpzNmNhVEt0WHlLUklDUWt4RGlsYzhtU0piaHg0d2JhdG0yTDhlUEhXNXdtS1pmTGNmYnNXZWoxZWdDR2ZqOGdJQUQ5K3ZWRGl4WXR6TGFmT0hFaTFHcTFXWUQyY1FvSkNjSFNwVXV0cnQrK2ZUdm16WnYzeE01UFJQUXNVS2xVYU42OE9lclZxNGNKRXlaZzE2NWRrRWdrR0Rod29NbDI4Zkh4cUYrL1BqNzk5RlBqaklTaFE0ZWliZHUyV0xseUpRNGNPSUMzMzM0YlU2Wk1NUTV5R0R4NE1BWU5HbVNTUzl2SnlRazdkKzVFVmxhV2NabVBqdzgrLy94enM2SlBsbmg2ZWhwbnpSVjI3Tmd4ekpvMUM0QWhIK3diYjd4aFZnUzNvQVVMRmhSclZwbWxVYWtuVDU3RW4zLytDYkZZakZhdFdxRkNoUXBJVDAvSGloVXJMQjVEb1ZCZzM3NTlac3M5UER3WVdDVjZSZ2o2L0R2Vlo4U2E0OGtZdVBwV2FUZURiTW4vR3lNQUh6WHp3cXdlQVZCSVJUWjNLU2xoMkJsODA4a1BrenRiZjFOSWxFK3YxM1BLUEQzM0d2MXdGZFg4N0xDd1R6azR5Qjl2bi9xMHNPK21ra2hOVGNXbFM1ZUtWZWxZcTlWQ3A5TkJKQkxabko3NXVHazBHdWgwT3Noa3NxZDJUbnErTlByaEtzcTV5N0Y2WU5CejIzZVhObDQ3WGd6NWd5WUsxaTBvaWFTa0pCdy9maHd0VzdhMFdaeFFyOWREclZaREpCTFp6SE9hbloyTmlJZ0lWSzVjdWNoaWh3V1BiZXVaUXEvWFE2dlZQbklocXZ3UURKOWZYbDR2d24xL2FRbjRNZ3h0YTdoZ1NkK3lrRW1lamQ4ZFI2d1MwWE9QTnlWRVJNOGZOemUzWWdWVkFjTVV6cWNaVU0zSEtzNUVSTVh6c0FIVmZKNmVubVlGRHkwUkJLRllMN3NjSEJ5TWFRU0txNmhuQ2tFUUhzdDFnYzh1UkMrV1p5TzhTMFJFUkVSRVJFUkVSUFFjWVdDVmlJaUlpSWlJaUlpSXFJUVlXQ1VpSWlJaUlpSWlJaUlxSVFaV2lZaUlpSWlJaUlpSWlFcUlnVlVpSWlJaUlpSWlJaUtpRW1KZ2xZaUlpSWlJaUlpSWlLaUVHRmdsSWlJaUlpSWlJaUlpS2lFR1ZvbUlpSWlJaUlpSWlJaEtpSUZWSWlJaUlpSWlJaUlpb2hKaVlKV0lpSWlJaUlpSWlJaW9oQ1NsM1FDaXB5VTdUNGV3MkJ3a1ptcEt1eWxFOUJ5U2lBVlU5MU1nMEVNR1FSQkt1emt2bFV5bEZtR3h1VWpLWXY5TlJDVWpGZ21vNnFkQUJVODUySFcvdkhnZElhS0hKUllKcUZGR2dVQVBYa2ZJTWdaVzZhVng1SG9tUnY0U2phZ2tWV2szaFlpZVF6S3hnUDZ2ZW1EK08yVmhMK05kMWRPMDkwb0dSdjBlZzVoVWRXazNoWWllTXhLUmdONzEzYkNvYnptNDJJbEx1emxVU25nZElhS0hKUkVKR05qWUE3TjdCdkE2UWhZeEZRQzlOQ0lTODNDVFFWVWlla2dxclI1bm9yT1JxOUtWZGxOZU9wZmljaEhMaDJFaWVnZ2FuUjduWTNLUWthc3Q3YVpRS2VKMWhJZ2Vsa1puZUFiZ2RZU3NZV0NWWGhwNlBhQXY3VVlRMGZOSEQyUG5vWWZBZnFRVThQZE9SQ1ZtMG5mekh2Qmx4K3NJRVpVWW53R29tQmhZSlNJaUlpSWlJaUlpSWlvaEJsYUppSWlJaUlpSWlJaUlTb2lCVlNJaUlpSWlJaUlpSXFJU1ltQ1ZpSWlJaUlpSWlJaUlxSVFZV0NVaUlpSWlJaUlpSWlJcUlRWldpWWlJaUlpSWlJaUlpRXFJZ1ZVaUlpSWlJaUlpSWlLaUVtSmdsWWlJaUlpSWlJaUlpS2lFR0ZnbElpSWlJaUlpSWlJaUtpRUdWb21JaUlpSWlJaUlpSWhLaUlGVklucGhpUVZnWUdNUHlNUkNhVGVGaU9pRkl4VUxrQmJSdndvQUZCSUJvc2ZRRFR2SVJIQ1FQZHl0YXhrWEtTUzg2eVVpZWl6RUF1RHJMQ250Wmp3eFAvWUlRS3NxVGxiWE84cEYrRzljRlhTcDVWTGtzUnpsSXF6b0Y0aXF2Z3FyMndSNXlEQ210USthVkhSOHFQWUNRSU5BZXpRSXRIL28vWW5vNGIyNHZTRVJQYlBzWlNLMHFlYjhTTWVJVDFmanY1dlpOcmRaMktjY2hqZjFncmVUQkRQM0pEejB1Y1FDVU1sSGdhdnhTdU15TDBjSjNtdmtqaVdINzBHcDBWdmQxOE5CalBLZThvYytOd0NjajhtQlJ2ZEloeUFpZXV4MmZSS0NMS1VXM1piY3NMcE5zSmNjMTZmV1FPZUZrZmo3WXZvam5XL0RrUEpRU0VWb3QrQzZ4ZldqV25yRFVTN0c5TjEzemZyTXZaOVZ3cFc0WFBRTWpTcjIrY1FDb0pDS0lCRUxrSWdBc1VpQVhDTEFUaXFDdmN6d3gwRXVocXU5R0s1Mmh2OTZPa3JnNHl5RnI3TVVpWmxxOUY5MTYxRytNaEhSTSttSHR3UHdlU3NmZFBqcE92WmN5U2oyZmlJQmNIZDRQQ0dJMUd3TnRJVnV3ZXNFMktGVlZXZk0zWmNBclI2bzZxdEFneUFIclAwdnVVVEhmcmVSQjJKU1ZkZ1hubWx4dlVRa29GRjVCM2c3UzRzOGxrSXF3cEFtbnZqMVZJckpzMFJCYzN1VlJiYzZydGg3SlFOdDVsdSt4aFhscHo3bEFBQ3ZUZzkvcVAySjZPRXhzRXBFVDUyM2t3Ui9qQWgrcEdQc3VKaU9UZ3NqcmE3L3NvMFBoamYxd3NhVEtaajFDRUZWQU9qM3FnZFdEUXhDbitWUitQVjBLZ0NnVm9BZDV2UXFDNVZXajBXSDdsbmR0M010VjZ3YUdQUkk1L2NhZlFGSldacEhPZ1lSMGVOUUo4QU9rdnVqVkoza0lraEVBdXJiR0NFVDRDWURBRlQwbGh1M2kwdFRJeTVkalo2dnVPSDFZTXVqYzZidnZndWxXZysxVm85c2xlVTNTd3FKQUpsRVFJYlNzRjRxRmpDcGt4L2VxdXVLZ2F0djRlS2RYQUNHVVR6Vi9CVFlmelVEM2VxNDJ2eCt4eUt6Y085K2Z6dWlxWmZ4UWJVb2FxMGVHYmxhWkNoMVNNL1ZJa09waFl1ZEdJNXlFYkx5K0dhTWlGNGM3elZ5eHhkdGZIRDZkZzVTc2pWV3J3Rm5vM09nS3hUNHJPQnBlTm4yT05UODlqSXV4U25STU1nZUg3ZndRZlBLVGlqaklzWFZlQ1dPUkdiaHhNMXNmTjdhQjY1MllwUEE2dVhKMWVGUklMZzdlMDg4WnUrMS9xd1E3Q1ZINHdvT0pzdnM3OCtlZUxXOEE1UnE4ejUrODVsVW13TXZDbXBXeVFuZDZyamk0cDFjdEs3bWpMZnF1T0tQODJsbTIzazZTbXlPb3MzL1R1L1VkN082elpISUxOeEpVeGVyWFVSVWZBeXNFdEZURjV1cVFzaUVTMWJYajJ2bml5Rk5QRkg3dXl2SXNmSkFiZTFCR3pEY1VFeC9Pd0M3THFWajRPcGJLSGhiSTVjSStPbWRjZ2c5Y2crbmIrY1UyVmFaV01BM25jc2dKa1dGYlFWdWN2YUhaK0o4VEM2K2FPT0xGVWVUa0dmbDVtbDdXQm9hVEx0YTVIa3NHZnk2SjBZMDlYcW9mWW1Jbm9SRFl5ckR4VTVzc3V6VVYxV0wzRzl1cjdMR243LzkreTRtYjQrRGw2TUVGYjNsY0pDSjBLeXlFL2FIWnhvZlVHVVNFWFovV2hIL1JXVmgrSVpvaThlYzBORVBBMS96Uk1EWU1BREFyRDBKT0hndEU3OS9FSXlsN3diaTlabmh4dTAwV2owR3YrNkp3YTk3UWl3U29KQUt5RlhwakEvOVVyRWhTTnRxYmdUMkZ4cWg5TzdQTnhHZnJvWlNyVU9lUm84OGpRNUt0ZUcvYzNxV3hkNnJHUWc5a2xTOFh5QVIwWE9zY3kwWHJCcGdHREJRUDlEZVp2L3Y5TWs1c3hkTDhSbHE5Rmx1ZmVaQWd5QUhmTjdhQjRzUDNjT1I2NVpIaSthTFNUVUVDQnNHT2FCVFRSZDhzUDQyRGwzTFJFcTJCbDVPRXBSemw2SFhLMjc0Y0dPMFNkcUNzVnRpalQvUDdWVVdqZ3F4MmJFTHFsdldIaE02K0prc0U5M1BiOU94cG92RjZmdTdMMmRBV1l4QkVjNEtFVllOREVKa1loNGFUdy9Id2RHVnNleTlRSnkrblczOGZ2bEN2T1ZZMGQvNllBMjcrOEZlVzl1OHN6d0tkOUllYmZZSUVabGpZSldJbmpxTkRvaThsNGMzS2pvaUxWZHJIRldVTHkxWEN3Q0lTc296dVNHVGlRVjgxc29IQ3c4bVdnMnNEbm5kRTh2ZUM4U2hpRXowV0JZRmRhRTVRcTUyWWpTdjdJUmU5ZDNRYnY3MUl0TUpUT2pvaHlBUEdRYXR2bVgyNW5uS2pqaHNHUjZNR1c4SFlOVHZNUmIzVDg3V0lqbTc2QUN1SmUycTg0MHlFVDFiL0w4TWczQS9YK3Iya1JXUmxhZERueFhXSDVJcmVNcHhZVkkxOUZ3V2hkMlhEUTl6cXZ0OTZlTEQ5N0Q0OEQxMHIrdUtHdjUyYURNdndteDBVMG1kdnAyRFY3Ni9Bcm5FME1oT05WM1FwYllyK3ErOGlYVW5VZ0FBSTV0NVlXNnZzdkQ3TWd6cDk2ODNmNDJzaUlaQkRqZ2VaWDVOT0JDZWdmZ015dy9JcmFzNUl5R1RNd3FJNk1YWHA0RTcxZ3dLd3JXRVBQUmJHWVZjdFhtSC9WNGpkM3pkd1EvclQ2UWcyOEpvL2F3OG5YSDJseVV0cWpnak8wK0hyN2JkTWZiUHhaR2VxOFdtTTRialZ2RlY0T3EzMVkzcjFnOHBiN0p0NjdrUnhpbitrenVYc1hyTXhoVWNjZld1RXB2UHB1Sm9aQ1lrQlpLRk85dUpjWGx5ZGN6Wmw0QmZUcWFZN0plWlo1aTVVTlBmRGc0eWtmRmxaRlUvTzJUbDZaQ3QwdUhpblZ3SUFFTDdCYUdzbXd6TmY3eUdiSlVPQTFiZHhJbnhWYkZsZUVXMG1IUE41RG5vZUZRMkhEODVaN1c5LzQyckFvQ3BBSWhLQXdPclJGUXFaR0lCcXdjR1FTUVNVUC83SzBqT0x2cm1hVXJYTXZpeXJTOTBlcjNGNmYxajIvcGkrdHYrK09OY0d2cXNpTEk0aWpRaFU0T1djeVB3dnpHVnNXZFVKWFQ4NlRxT1JHWlpQRitEUUh1TWIrZUxnOWN5c2VhNGVXNm1yZWZTOFB2cFZIemEwaHQ3cjJaZ1I2SDhnZlVEN2RHc2t2VXBPN2I4ZEREeG9mWWpJbnFTQ3I3VTB1cUJacFdkY05yR2lLWDg0bFpLdGM3cWxQalcxWnl4KzNMR0l3ZFY4NlhtYU5HbW1qTzZlOHZ4Y1hOdkhJM013dnI3UVZXNVJNREladDdRMzgrOTk5L05iTlFKc0VQbldpNFk5VnVNeFZrUzdnNFN0S3R1dVVDSlRDeWdpcThDQXh0N1dGeS84V1FLVklXVEFCSVJQV2ZHdGZQRnRHNyt1QnlYaXhaeklvd3BVd3BxVzgwWlg3YjF4Ui9uMGpCbzlVMVk2L21rWWdIQlh1YjFCOFFDMFBNVk4reTdtZ0UvRnluOFhLem5MNDFNVkpyazBsWklSY1o3N3ZnTU5adytPWWQveDFiQit2K1NzZVZjR3NRQ0VKZHVHTERnNXlJMWJ1dFVhTFJxNkh1QitPMjA0WHBSM2xPT3pjT0Q4Y2JNY0d3ZUhteXh6VE83QjJCbTl3Q1RaZlAzSjJMVTd6RllON2c4YWdmWUdaY3ZlTWN3YytOQ2JDN3FUTG1DSDk3eVIrLzZiaGoveHgzanM4alZlQ1g2cjdxSkxjT0RzV2RVSmJSZmNOMFlZRzVWeFFtZWp0YkROOFZKQlpDVXBiR2FONWFJSGg0RHEwUlVLbFJhUGZxc2lNS1JMNnBnMDdCZ3RKa1hZYk5BMDVzaGpoalR4aGY3d3pQeFk2RThTUFl5RVdhODdZK1BtbnRqNWJFa2ZMRHV0bGt5ZThCd0kyY25GWkNuMW1ISTJsdlk5bUZGN1B3a0JLM25ScGlOWFBWMmt1QzNENEtScTlaalVLRjBBZ1Y5dVBFMm1sUjB4Ry92VjBEWHhaRW1VMGhmQzNhMCtTYmNsdVZIT2EyVWlKNTk0ZkZLL0xnbjN1cDZIMmNwNXZVdWEzVzlXQURlcXV1R3o2eU0raThwQWNCWDdYM3hYVmQvbkxpWmpTYXpya0VoRWFDSElTZnJ1c0hsVWNGTGpnUFhNckh0dzRyb3ZqUVN4MjVrbzlFUFYzRWhOdGZpTWYxZFpWaG9KZGVxblV5RU4wTWM4V3A1QjR2ci96aWZCbFVKUmwwUkVUMXJWZzRJd3FEWFBIQStKaGNUL3J5RFlDKzVXWkN4ckxzTXF3Y0dJVHBGaFhuN0UxQS84RUdmbUQ5Q001Ky9xOVJrUkdsaFhldTRvbXNSK2JETGpnMURiSUZjb2U0T1l1TzFadXZaVkp5NG1ZMnliaklzT1h3UFA3d2RBRjluQ1hvc004eXVhRi9EQllOZjl6UWN4ODAwZVB0MlhWZjhIV1pJL2JYeFpESmFWbkhHaDgyODhlcjBjRWhFRDdaelZvaHhiVW9Oak40VWk0MG5UUWRmNUkvVWJUejlLc1FpQVlOZjk4VDgzbVhSZVdFa0RrVmtRcWMzakpRZDI4NFhHMCttWU1adTAydm90dk5wR0xqcUpsWVBLby9qWTZ1Z1YrZ05YSXBUWW1vM2Y5UVB0SnpUMVU0bWdrZ3duTnRhS2dDRlZJVFR0N094anlOYWlSNDdCbGFKcU5TY3ZKV0RMN2JFWW43dnNwamN1UXdtL0JsbmNic2dEeGsyRFF0R1hKb2hMMVBCVVUxdTltSmMvS1k2L0YybDBHajFxT3BuaDFOZlZZV2RUQVE3cVFoMjl5czMyMGxGRUlzc0hoNjdQZ2xCOHgrdjRmejloMnA3bVFoL2Z4U0NJQThaK3F5SXd1MFVsZFh2a0p5dFJkdjVFVGc4cGdyKy9pZ0VmVlpFR1hPeExqaVFpQVVIT1BLVWlGNWN5VmthSExVeTZoOEFnanpOUi9nVTFLYWFNN3lkSkxnY2w0c0FWOE1EYm1xTzFqZ3lWaXdTb0xnL3JWOGtFaUFTWVB3c0xqQXRFd0RLdUVpeGVtQVFXbGR6eHVwL2t6SHlsMmprcUhRUUFIU3A1WUlaM1FNUTZDNUQvNVUzOGNmNU5QejJmZ1VjR2wwWlB4MU14T3c5Q1ZaelpWKzhrMk4xK21YYXZEcFlmeUlGSC8xaU9ROHNFZEh6YnZHaFJDUm1xSEhxVmpiKy9xaWl6VzJEdmVRNEY2di9HUUFBSUFCSlJFRlVQS2F5eWJMOEVacUZEVnQvR3p2dnovYjY0ZTBBVlBaUjRPMGxwb1ZwZDN3Y2dyUFJPWmo0NXgwQWhoZHgrU00vQzRwTFU1dWM0NGUzL0NFVkN6ajFWVlg0T0VzaEZna0kvN1k2MXA5SXdkU2RkNDMzNXdWblhEaktSZkJ3bENDNndIMS8vMVUzMGJhYU16clZOSjIxa0YrOHFvYS9uY1VaRGVkamN1NC9WK2pScnJvemdBY3pONzdwNUlkdk92bGhmM2dtUnYwV1k1YTNIQUMyaDZXai84cWJDTzBYaUw4L0NrR2xpWWJhRkxzdm14ZnYvYmk1TjJiMUNNQzRyYkdZdC8vQmM0ZWRWREJKMS9EM1J4VnRqbmdsb29mSGYxbEVWS3ArT3BDSXJyVmRNYjY5SC9aY3ljRC9ycHMrb0x2YWliSHo0eERZeTBSb056L2NiT3BSYW80V0tka2F1Tm1MY1MxZUNhVmFoOFFNTFRMemRNaFVhcEdWcDBPV1VvdE1wZUZCUFN0UGgrdzhIYkx5dE1qTzA2R01xeFMvdmw4QmUwWlZ3cXZUcnlJcFM0Ty9Sb2FnUVpBOXZ2a3JEcjhWeUFOVnk5OE9VckdBTTlHbU9WTXZ4U25SYm40RTluMVdDWCtNQ0Vib2tTU00zaFREU3RCRTlNSnJXOTBaTVROcVBmVCtuN1QwQVFDY24xak51T3pqWDZLeDhOQTlBTURRSnA0WTJzVFRaSi9jUmZXTVArZFhOKzVRd3dYckJwZUhRaW9ZODZrR2VjZ3dvcWtYZXRWM1I1Q0hEQWV2WmFKWGFKUng1RlQzcFRmd1dTc2ZmTlBKRHlPYkdWSzZiRHVmaGhXY01VQkVaSFQ2ZGc1TzM4NUJ0L3VqU045YWNnT1g3bGdlNFY5WWFMOUF1RHRZRGpta1pHdU5vMDZ6ODdSUWFYUW1vMUFCUUszVkkxdjFZSGxxVHZGeVdxODVub3hqOTEvNkRXL3FCVmM3TWFidmpzZk5wRHlyKzFUeFZVQ3ZCNjRuUHRnbU5VZUxvVzk0d2RmWlBDM0I1VGdsR2dZNW9HR1ErWXlGeFljU2NUNDJGMDV5RVZwVU1RUldPOVZ5aFZRc1lOMS95U2pqS3NQaGlFd2svbGpiYW52Ry8zRUhyODBJaDZOY1pER2xqSU5NaE1WOXk2RmREUmQwL09tNmNkYWNRaUpnYnEreTZGTGJGWTFuaEpzRWlvbm95V0JnbFloS2xSN0FrTFczY1BUTEtuQzE4TWJXeDFrQ21VUkE3OUFvbkl1eGZCUDM1cXhyeUZCcUh6by8zMGUvUk9QTkVDZGtLblU0UEtZSzZwUzF3NkpEOS9EZGpyc20yeTE5THhDdmxuZEEzYWxYekthTW5ycWRnMGJUdy9ISGlHQjg4SVlub3BQejhQMHV3OVNlSDNzRVlOaWJYa1cyNDhzdHNWaDgrTjdEZlFraW9sS3c4Mkk2M3YzNXB0WDE1VDFsT0R1aG1zVjF0Znp0akNONTZrMjlndFFjTGY3NXRKSngvZGd0c1hDemYzQmRHTjNHRjFLeGdPbTdESDF6ci9ydWFIaC9DbjU4aGhyUktTcjBXeG1GUzNGS0FNQzlUQTFlQzNiRS9xc1pXUFZ2RW83ZE1FMzVvZ2N3WjE4QzFoeFB3a2ZOdmRIL1ZROGNMVENhSjM5RXJQYitPekw5c2xjc2ZvK1J6Ynd3c3BscEgvL1A1UXkwVzNEZDZ1K0ZpT2g1Rlp1cVF1UzlCOEhIcXI0S25QcXFLb2FzdldVeUlBRUFjbFE2dUZ2T2xHTEd4VTZNVmxWTWF4TVV6b0ZxalllakJDdjZCUUlBL3JxUWhyL0MwaEVlYjdnV3RLdmhBbDluQ2Y2K1B6cTJTeTFEVVVNQUNQU1FHWTlSeTk4TzBTa3Fzd0s1cmVaR29MS1BIRjVPMW5PK0Z2VHZqU3pqTTBubjJxNjRucUJFRFg4N2hIakwwZS9WQ3FnejVUS0dyYjhOSHljSjJ0dTRUbHlMVitKbThvT2dhSStsTjR5cHp2cS82b0dwWGNzZ1Y2MUgvNVUza2FQU29XVVZKemdweFBpbVV4bUlCT0RkbjIrYUJGWGZYM2NiWXFId1dZam9jV0JnbFloSzNhMWtGWUsvdm1oeEd1YTFoRHhVL2VZeTFEYUtmNlRsYWlIQThLYTVwSkt6TkFnOWtvVFFJMGtRQVB3WGxZWGRsOU14L284N0p0dTlYZGNWalNzNFlQVy95VmJ6OElYSEs5RncybFdNYnVPTDZRWHlKY21saHJ4SG4yK0t0YmlmZzF5RTJUMENJSlB3Ym9lSW5sMTFBdXhRdy85QklRNWZaeW1VYWgwNjFiSmMyQWt3NUZnRkRFV3VYQXNFU1RlZVRNSE03Z0ZJemRIQ3pWNk1tRlExa3JJMEpuMzlQMWN5VEk3MVRnTjNLS1FpWTBYcGY2T3k0ZU5rdUpVOUc1MkRlbE92UUEvZzFyU2FKdE1kNjVhMXh6c04zRzErdDNlV1IrRzd2MDFmcGpuSURWTTlDN2JwMTFNcDJISTJ6ZWF4cG5SOXVOemFSRVRQSTdISTBGOUtIekZxVjYyTUhiWjlhSnBxd0U0bXd0NnJSZStyMXdQSys4OFJjcWtJV1F2cUd0ZkpKQUpFZ21CY05tWnpySEZiZllISGkvVW5Vc3htenVYN3RvdWgwSlRXeG1RMFFRQkVBdUQweVRuanJMWFBXL25nai9OcHFPRnZoM243RS9HMVhJdzVQY3VpVjJnVUZGSVJkbDgyWE9mK042WXkxcDlJUnVnUnc0eUp1bVh0MEtlaE8xWWNUVUppcG1HVWJzSFJ2UDFlZFVjWlZ4bmlNOVNZM1NNQWdpQ2dlaGtGa3JJMG1QaG5ISllmdVllbWxaemdiaTlHU280aHovZmRkTlBSd0VUMCtEQ3dTa1JQWGRxOE9wQ0lyTjk4NVFjWTQyZFpueDREQVBNUEpPTHJiWVlBcUlOY1pETVJ2alUvN2szQW1NMkdnS2Nld0lpTjVubnlGQklCczdvSElEbExnekdiYlJkWXljelRZZkoyODF5eEtxMGVTLzluZVRTcXA2TUVzM3NFV0Z4SFJQU3NhRnZkQlNPYW1vN01yT2d0eDdyQjVYRTcyWHlxb1llakJJNXlFV0pUMWVoUnp3MDk2ajJvVkx6M1NnWWFsbmZBZDMvSFlXNHY4M3g1QWE1U3JPZ2ZoQyszeENMTXlwUlRBY0NVcnY0WXZTa0dsKzhxalVVR0hlVWkvSHNqQ3h0UHBoVDVuZnhkcFpqYXpSOFNzV0JXcE5CQkxvWmVEMlRsUFNnK2RUbE9pYzFuSDR6SVdqMHdDTWNpczB3S0RvNXE2VjNrZVltSVhqVDZoNXc1bHUvNGpTdzBtWFhOWkZuQkhLaTJwR1JyakxtdVJRSndQVUZwWERldXZSODhITVQ0NHY3OS9wVzdTdVBVK29LRkIxVmF2Y2xJM01MTzNNNUIvV25Xbzd4RG0zaGkrZjFSc3dEUXVaWUxhZ2ZZWWNDcW01alkwUTk2dlI2RDE5eEVWcDRPVTd2NVkyQmpEd1NNRFlNZWdFNFB2Qm5pWkF5c3ZsWFhEUk03K21IOUNjdlhzZTVMYnlCWHJZZUhneGlmdC9aRnYwYnVtTFlySHJQK2lVZGFyaFlPTWhIbTlTNExWenN4K3F5SU1wdXhRVVNQRndPclJQVFV6ZCtmYUxXUUZBQzByT0tNVnlzNFlOR2hSSnNqVlMwVlRGbC9JZ1UvRnlNL25sZ0U3UHVzVXBIYkFZWWJzZ3BlY2d4YWZRdkoyWVlIYkFIQWlLWmVTTTdXbUUxN0lpSjZFYzM0Sng0ei9ua3dHbjljTzE5TTdsd0dROWJjd3NwL0RWV1IwK2JWd2VUdGNaaTNQeEdCN2pMcy9DUUV5VmthdlB0ekZHSlNUVWZMMUoxeXhXU3FmMEdPQ2pIYVZuZkc5TjNXYjFXZEZDSzByZTZNcVR2TnQ3bHlWNG5WeHg5VWFuYVNpM0I5YWsxOHZlME9majcyNEJwUm80d0NVN3Y1V3p5K203MFk2YmxhYUd5TVVPcFUwd1hwdVZyckd4QVJ2ZURrRXNOTnZiVUNnRStiVGc5alFWb0FTTXJTUUNJeVhmWXdhZ2ZZMlJ6MFlTYzFIVFF5cVZNWi9Ia2hEUW1aRC9MQ1JpVVpYa0x1djVxQnI5cjc0cFZBZTV5K25ZUERFWm5vMzlqRHVGM0xLczQ0RzUxak1UK3FTQUNxbDdIRGdNWWU2RjNmSFd1T0o2UDJsQ3RJek5SQUpCaFNLamdyUkJpODVoYVd2QnVJUTZNclkvd2ZkekI3YjhJamZYOGlzbzZCVlNKNjZyNnhNS0t6SUlWVWhGY3JPR0RLanJzbExnQjFPemtQaHlJeWk5eE9ZaU93VzFDTk1ncU1iK2VMM1pjelRCN1NBYUI3UFRjMExPK0FjOUU1aUVpMC9vYWJpT2hGNG00dnh2TCtRV2hkMVJsZEZrVmlUNEVwK3dxcHlEZ2o0WGFLQ3EvTkNNZlc0Y0VJbTFRZG4yK0t3Zm9US2NZWFpyZFRWSEN6dDdONGpzZk5YaWFDajdNRXVoSU1xYXJrbzhEdElvcCtPTnVKV2FpUWlGNXFaZDBOZVVydlpUN2FWSE1mWjZsWnNjS2lxdGd2N0ZNTy9WLzFnSU5jWkRYbzZhUVFRU3dTTEs3M2NCQ2ppcThDbGJ6bDZHc2pYemhnQ0lxTzNIamI2dnIyTlZ6d2VXc2Y0MmVkVG8rWkJWNUdGblFrTWd0WmVUcDBxT0Z5dnpoWU5pWjE4a01aRnlteVZUbzBLdStBYi82NlkzSGZjeE9xb1ZhQTRkcVptS2xCbDlxdTZOdlFIWTV5RWV4a3BnODRXcDBoeiszTTdnR29IK1NBd1d0dUlVZkZheGJSNDhiQUtoR1JGWEtKZ0xXRHlpTTlWNHVCcTB4dnR2UUFCcTYraVl2ZlZNZnZ3NEx4Nmc5WGpmbWFMSkdKQlh6VXpISUJLd2Q1OFJMekV4R1ZKcmxFd0NjdHZQRlZlei9jU1ZQajN4dFoyRG84Mkd5Yjc3djVZM0xuQjNsR1JRS3c4TkE5TE84WGhPKzcrV1B4b1h1WXV5L0JyRURJazFUQlN3NEFpRTB0L29OL1pSOEZqdDJ3bkc4UEFJSThaSkNLQmNTbXN1SXlFYjI4M3FwaktBUzFja0FRcHUrT3g1cmp5UmFyMkJlbGpLc1VvMXI2bUN6THo5TnR6YXBqU2RoM05jUG1Oc1dSa0ZIMHRVR3IweVBOeGd5RndnSExJV3R2NFZLYzBtSndXSzNWNDk4YldXaFoxUm5mN2JpTHNQdWphVit2NkFpOTNqQ3pic3M1eS9tOForK0p4eXVCRHJDWGlYRG1kalpTYzdSSXo5V2lXeDFYREcvcWhlQ3ZMeUpEcVlORUJNUm5HRWJMOW0zb2prOWFlTU5aSVdKZ2xlZ0pZR0NWaU1pS2hYM0tvVzQ1ZTNSZUdHa3lqU2RmVEtvYW4vd2FneldEZ2pDblYxbDhhQ0UvYXo0N21RalQzN2FlUnpVN1R3ZlZNektGaW9qSWtvR05QVEN0bXo5K09takliMTNXVFlZeXJqS1RiZmFNQ3NIS1kwbG1LVklPUjJUaTExTXBtUDZXUDE2djZJZ2ZkcGtXaW9xZFVRdUE0U1hVazlEekZVTisxNkZOUENFU2dQM2hHVGFuK0lkNHl4SGdKc1dwV3cveTB1MjRtSTdyaVEveTlnMTUzVEN5YW1iM0FGVDJVV0R1dmdUY1RsSGgySTBzS05Yc3o0bm94Ykx2YWdhcWZuTVp0NUllek5JYTJzUVQ3NzNxZ1gxWE02Q1FpaERhTHhDVE9wWEJyRDN4V0g3a0hub3N2UUdobU4zNnVlaWNFdWRZUFJPZGd6UFJPU2JMWGc5MndNU09aZkRUd1VUc3VKaHVYTjZsbGdzNjFYTEYzSDBKdUJxdkxIeW9JbFgxVStDL2NkYmJVL2g3WG9xemZZNy9SV1JpVXFjeXNKZUpjRHRGaFkwblV4Q2Zyc1lIYjNyaDRwMWNoRnRwNDZZenFhamtvOENJcGw2NGxxREVzdnlDVitYc0FRRFJLU280eXNVSW0xUWRONU5VbUxNM0hyK2VTaWxXM25FaWVqZ01yQkxSQzhYTlhvS0s5MGNtMldJcng2dWpYSVFmM3ZMSDBDYWUySGMxQSttNVdyU3U2Z3dIdVFqMnNnZC9IT1VpT01vTk9maEdOUFhDbitmVHpLcFk1MHZQMWNKMTFQa1NmUmZ2KzlXdTg5UjhzMHhFcFcvWmtTVHN2cHhobkI0ZmtaaG5sZ1pGcHdkdTNMT2NrdVZzZEE3YXpMOE9pUWdvUEpocDhKcGJ5TWpWWWxIZmNpYkx4YUlIcVZzRXdmQW4vN1BZU2hIRXJvc2prWEIvbEk2ZFZNQVhiWHp4YVVzZi9POTZGbXI2MjJIM3A0YThyMXZQcFdGN1dCcGF6b2t3SzVEVi9YNmhyWUpwRGpvdGpEUWVjMXc3UDN6ZHdROXJqeWZqZW1JZVJyWDB4a2ZOdmJINWJDcW03N3I3eUxuOGlJaWVOVmw1T29USEt5RUFhRlhGQ1Y5MzhFT3p5azQ0Y3pzSHZVS2prSnFqUmZ2cXpwalMxUi96ZTVmRitIYSsrR1o3WExGcUh6d09yYW80NGFzT2ZtaGUyUW1YNDVSbXhiVGNIU1JvWDhNRlE1dDRZdmZsZE16Wm00Qjk0VVduRDh0WFZQR3E5NXQ0SXJSZllMR0xlRzA0bVlKREVabFEzci9QZi9mbm01Q0pCZnc1c2lKbTd6RlBJU0FUQzNpdmtUdSs3dUFIZnpjWmZ0Z2RqNFVIRTAzV0E0WWlZbW01V3ZRT2pjSlhIZnl3ZVhnd291N2xZZGFlQkt6K044bm1ERHNpZWpnTXJCTFJDK1hEWmw3NDBNcVUrK0lhMk5nREh6VTNWSFZ1VmRVWnJhbzZtMjJqMVFHWlNpMHlsVnJjU1ZOREloTHc4NEFnMUpoODJXeWEwUGM3NzJKUmdSc2ZTeHFWZDhDQXhoN0l5dE5CcWRiQldTSEdrQ2FlaUU1UklaUDUrNGpvR2RHbW1qTm05YkErK2w0dUVUQ2xxejhtZFBTenVENGhRNFBLa3k2WkxkOXpKUU5KV1JyVVBacGtNc3JIVXBGQjlaSlhySjdmVGlvZ1U2bERrNHFPbU5qUkQxMXF1OExWWG93MXg1TXhmUDF0S0RWNk5BaTB4NERYUFBGT2ZUZTgvNFluWWxKVVdIOGlCV3YvUzBaNHZCSk9jaEUrYWVHTmkzZHljZkYrd05WUkxzSnJ3WTdvVk5NRmZScTZ3OE5CZ2lXSDcrSFQzNktoMFFIejlpZGdSRk12akduamk5NzEzYkRyVWpxbTdZcTNXR1NSaU9oNTR5QVRvVkY1QjNTbzZZSnVkVndSN0NXSFVxM0g5TjN4K0haN25ERll0K3R5Qm5aZHprQ1BlbTZZMVNNQXk5NEx4S2N0ZlRCMlN5eitMakI2RkFEV0RTNlAxUU9EQUJpdUhTS1JnS3dGZFUyMnNaT0pVQ3ZBRGdQdkYzYVNGSnJWSUJhQUhxKzQ0Y3UydnFoWHpoNFg3K1NpVjJnVU5wOUpSZUh3NGVyanlkaHdNZ1h2MURkc3YvZXpTamdYbllPWi84UmowNWxVc3hkK1JYbWxuRDM2dmVxQmJKVU9PcDBlWFdxN0lpVmJXMlNhbTFaVm5GRFJXMkg4WE5QZjN2aHpCUzg1M096RmNKQ0xNZnhOdy9QTXphUTgzTXZTNEsrUkZlSHZLc1cyODJsb3YrQTY0alBVK0x5VkQ5Snl0WkNKQlF4dDRvazdhV3JqOXpnU21ZWDJDNjZqVG9BZHZ1L21qeVh2bHNNM25melFhbTRFTHQ4dCtZaGRJcktPZ1ZVaWVxR3NQWjZNNWNWNE15NFdnRU5qS2x0Y3QveG9FdW9IT2VCYXZCSjMwdFJJeWRZZ0pWdUQxQnd0MG5LMXlNZzF2MmthOHJvblZ2UVB4T2pXUHBqNGwybHhycnZwYXR4TnQ1MjdLVHZQTU9vMW4xNFBSQ1hsWWNRRzYra0ZpSWlldHIxWE0vQmVFUVUrYkZFV0dvRi81YTRTSVJNdUlTWGJNTUoweWc1RGlnQm5oUWo5VnRvK1Q0Q2JERCs4NVE4QUtPTWl4YW12cXNMUFJXcWNqbmtuVFkyTkoxT3cvTWc5a3hHa3AyN240TlR0YUh6MmV3eTYxWEhGQjI5NFlsdzdYNHh2NzR2NjMxK0ZyNHNVZmk1U2ZMRTVGbjR1VXV6L3JCSXEreW9nRWd4cFcvNDRuNFk1ZStOeEx1YkJNYlB5ZEppMUp3RkxEdC9ENTYxOE1McTFENDU4VVJrdDVrVGc0TFhpajRnaUlucldERzNpaVNWOXl4bURtdUh4U2t6WWRnZkxqeVloMFVLcUxBRFlmRFlWZjRlbDRjdTJ2aGpiemhmYlA2cUlOdk91WTIrQmZLZ0xEaVRnZUZTMnhmMnRhVnJKQ2FOYWVocy9kNnJsaWwvZnI0QUxzYm5vc2ZRR3RwNUxNd3VvRnFUVzZySHVSQXJXbjBqQlczVmRNYkZqR2Z6eWZnV2s1bHkzT3V2TW1seTFEcDFydVVBUUJPajFlaVJuYXpGNHphMGk5K3ZUME4wNEs4S1M5Rnd0UmhZWUpMTGpZanI2cjd5SjMwK240TmRUS1RoNXk1RDZRQ3dBWDNmd2c0TmNaSHh1K05SQ1dyTHpzYm5vdURBU3pTbzVvWHM5VjF4aFVKWG9zV05nbFlpZU9XTTJ4MkxNNXRnUzdaT1ZwNE13N0V5SjlyRzJmWjVHajRHcmk3NHhLbWpsc1NSb2RYcXNQNUZjb3YzeVhZcFRRalRzakdHcUt3ekZzWFNjcVVORXo1aGJ5U3JjU241OHhacFVXajBpNytXWkxjOVE2ckQrUk5INTRLYnZmakJkY3NZLzhmQnlsT0JTWEM3TzNNNnhlTnlDMUZvOU5wMUp4YVl6cWFqZ0tVT3pTazdHWEgyOVE2T3c2ZjZJcHpYSGt5R1hDUGozUmhhT1JtYlpuRWFabGFmRGR6dnVZdEdoUlBSdDZNR2dLaEU5OXphZVRFR2o4ZzQ0RzUyRHZWY3lpdXhiOHlrMWVueTM0eTVXSDA5R3R6cXV4cURxcldRVnBDUE9RS3VEelNDb0pkdk9wK0d6MzJPTW4vKzhrSVkzWmwzRHNjaXNFaDFMRDJEcnVUVDhjUzROYjRZNDR2QjEwOWtGdmw5Y01Qbjh6dklvczJOY3VhdEU4QVR6R1JpRkpXVnBUSjQ1aHF5OWpTRnJiNWVndFFhZmJ6SjlOdExxQWNkUHprR0FJVTFPVWM4Tmh5SXlMYWJwSWFKSHg4QXFFZEZqb0lkaGl0R2pIcU80ZVptSWlNalVnZ08yVTY3WUVwV2tRbFRTZ3o3ODl6TVBpbS9OK01jODExMVJrck8xK0ttSUZEQkVSTStESEpVTzc2OHJlU0F3WDNTS3lxeC90bFU4c0tRZUplV0tIakFMcWo1ditQeEFWUHBzbEc4aElpSWlJaUlpSWlJaUlrc1lXQ1VpSWlJaUlpSWlJaUlxSVFaV2lZaUlpSWlJaUlpSWlFcUlnVlVpSWlJaUlpSWlJaUtpRW1KZ2xZaUlpSWlJaUlpSWlLaUVHRmdsSWlJaUlpSWlJaUlpS2lFR1ZvbUlpSWlJaUlpSWlJaEtTRkxhRFNBcUhmclNiZ0FSUFZlRTBtNEFHYkgvSnFMaVl0OU5sdkE2UWtURnhlc0lGWTJCVlhwSnNZTWtvbUppZC9HTTRmOFFJaW9HZGhWa0ZmOXlFRkV4c0t1Z1ltSXFBSHBwdU5pSllTZmxYM2tpZW5odWRtSkl4YnpMZXRyYzdNV1FTL2g3SjZLSDQyTEhQdVJseCtzSUVUMEtOMTVIeUFhT1dLV1hScHRxenBqWTBROWhzVG1sM1JRaWVnNDV5c1hvVmQ4TlRncHhhVGZscGRPdGppdlNjclM0ZWplM3RKdENSTThaTzVrSTNldTV3Y09Canowdk0xNUhpT2hoMmNsRTZOUEFuZGNSc29wL00raWxVY1pWaXZIdGZVdTdHVVJFVkVMbDNHV1kxTW12dEp0QlJFVFBLVjVIaUlqb1NlRzhhQ0lpSWlJaUlpSWlJcUlTWW1DVmlJaUlpSWlJaUlpSXFJUVlXQ1VpSWlJaUlpSWlJaUlxSVFaV2lZaUlpSWlJaUlpSWlFcUlnVlVpSWlJaUlpSWlJaUtpRW1KZ2xZaUlpSWlJaUlpSWlLaUVHRmdsSWlJaUlpSWlJaUlpS2lFR1ZvbUlpSWlJaUlpSWlJaEtpSUZWSWlJaUlpSWlJaUlpb2hLU2xIWURpSjZXN0R3ZHdtSnprSmlwS2UybUVORnpTQ0lXVU4xUGdVQVBHUVJCS08zbXZGUXlsVnFFeGVZaUtZdjlOeEdWakZna29LcWZBaFU4NVdEWC9mTGlkWVNJSHBaWUpLQkdHUVVDUFhnZEljc1lXS1dYeHBIcm1SajVTelNpa2xTbDNSUWllZzdKeEFMNnYrcUIrZStVaGIyTWQxVlAwOTRyR1JqMWV3eGlVdFdsM1JRaWVzNUlSQUo2MTNmRG9yN2w0R0luTHUzbVVDbmhkWVNJSHBaRUpHQmdZdy9NN2huQTZ3aFp4RlFBOU5LSVNNekRUUVpWaWVnaHFiUjZuSW5PUnE1S1Y5cE5lZWxjaXN0RkxCK0dpZWdoYUhSNm5JL0pRVWF1dHJTYlFxV0kxeEVpZWxnYW5lRVpnTmNSc29hQlZYcHA2UFdBdnJRYlFVVFBIejJNblljZUF2dVJVc0RmT3hHVm1FbmZ6WHZBbHgydkkwUlVZbndHb0dKaVlKV0lpSWlJaUlpSWlJaW9oQmhZSlNJaUlpSWlJaUlpSWlvaEJsYUppSWlJaUlpSWlJaUlTb2lCMVNmRTNWNE1COW1UK2ZXNjI0dmg0Y0JxZEVSRVJFUkVSRVJFUktWRlV0b05LRTMrcmxKSXhZTEpzclFjTGRKeXRiQ1hpU0FTck94NG4wcWpoMHByT1lYeHlnRkJhQkRrZ01xVExpRXI3L0ZWa1BaMWxpQmlTazFzT3BPQ0lXdHZQN2JqRWhFUkVSRVJFUkVSVWZHOTFJSFZ3Mk1xSTloTGJyTHMrNTEzTWVIUE9FUjlYeE0renJaL1BiUDNKT0NMTGJGbXkvczBjRWZYT3E3WWRqNE56U281RmRtT21GUVZMc1RtQWdBa0lxQ2l0OExtOXYvZXlNTEExenp4NjZsVXhLU3FyRzZYbXExQlFxYW15UE1URVJFUkVSRVJFUkZSeWJ6VWdWVUFtTFVuQVF2Mkp3QUFEbzJwYkxMdTExTXArUGxva3NYOXRnd1BSbXFPZWRDeWxyOGRsdmNMQkFDMHFlYU0xbFdkclo1YktoWWdrd2hZL1c4eUJxMjVCUUR3ZFpiaTZyZlZpOVgyUGFOQ2JLNWZkT2dlUHZvbHVsakhJaUlpSWlJaUlpSWlvdUo3NlFPckdibGF4S2FwQVFDYVF0UDZieWVyc0M4ODAyd2ZlNWtJamdveEVqSk1BNnVWZmVUWU02b1NZbEpWOEhhUzR1QzFETHozODAwb05lYnBBcHFHT0dMajBBcVFTUVRNMlpkZ1hKNlFxVUhkS1ZkTXR2VjJsdUtyOW42WThPY2RaQ20xSnV0RUlnRmZ0ZmZGOGlOSlNNaFFtNnk3bDhYUnFrUkVSRVJFUkVSRVJFL0NTeDlZTFE1dkp3bUNQR1JJeXRKQXB3YythZUVOa1FDY3VwVnQzS1orb0QyMmo2eUkxQndObXMyK2hyTHVNdXovckJMMmZsWUpBMWJkUkZTU1ljcStzMEtFY2UzODhHVmJYNFRISzlGdGNTUWk3K1VaajZQVzZuSCtmbHFBZlBYS0NYaTFnZ08rYU9PRGJvdHZvR0NZZGt4ckgzU3Y1NFp6MFRuNGZsZjhFLzA5RUJFUkVSRVJFUkVSa2NGTEgxZ3Q1eTVEazRxT0FBQTdtY2ppTmtFZU1wd1lYOVg0V2E4MzVGY051Mk1JZ0ZiMGt1Ti9ZeXJqUW13dXVpNk9SR0ttSWJmcGF6UENzVzV3ZVZ6NXRnYm03RTFBV280R1k5djV3VkV1d3F3OThmaDJlNXpGMGF5QUlRQXJreGphRTUyaXd0UWRkOUh6RlRkVThwRWpPZHN3YWpYUVhZWXBYZjJ4NDJJNlFvOGt3ZFB4d2YvT0pJNVdKU0lpSWlJaUlpSWllbUplK3NEcWdNWWU2TnZRSFlCaGlyOGw1Mkp5OGRxTWNOaEpSZEFEdUhFdkQ5RXBENHBHUmQ3THd6dkxvN0RuU29aSm9QVEtYU1crM0JLTFg5NnZnUEh0ZlFFWVJxU08zaFNMbjQ4bFdRMnFBc0R2SHdTamJYWHovS3poMzlVd1c5YXhwZ3NTZjZ4dHNzeHU1Rm1ieHlkNjNvZ0ZRQ0lXa0ZmRTMydTVSSUJXcDRkRzk1UWFSa1QwRXFydXA0QmFxMGRFWXA3VmJlcVd0VU5aTnhuK0NrdC9xSFAwYWVDTzBhMTkwSForQkpLenRTanJKb1ZXQjhTbHE0dmN0MnR0Vnh5OGxvRU1wZm5Gb0thL0haS3pOTVU2VG1FQ2dFYmxIWkNZcVRiT1JpSWlvaWZQM1Y2TVBJMGUyYXJIZjVQdmJpK0dJTUE0Z0ttMGVEbEtrSlNsQVovaWlaNHZMMzFnZGNxT3U1aTY4eTRBSUx4UTBhaHk3akkwcStSay9LeTczOE5WOEpTamdxY2NpWmxxWExtckJBRGpRNE9Yb3dSTktqcWlYUTBYZEt6cEFuOVhLYUx1NWVISHZRblFhUFg0dUlVM0ZyeFRGai8yRE1ERk83azRHNTJEaUFRbG91N2xJU0ZUZzB0M2NwR1dhK2pRLzcyUmpiRmJZNDNucnhOZ2g1dkpLcVRmWCsvakpFRmxYd1grZHozTHVFMm5taTRZMjg3M01mK1dpRXJmK1BaK0dOUEdCNjZqenR2YzdzYjNOZkhycVJTTTJSeHJjN3ZDeHJiMXhSZHRmTEEvUEJPOWwwYzlTbE5SUDlBZS94dFRHUXFwQ0pVblhjSjFHNEVISXFMbjBjOERnaENmcmthM0pUZXNialBzVFMrODA4Qzl5SDdiR2g5bkNWNEp0SWRVTEFBd3ZIUXU1eTVEdDhXUk9IVTd4K3ArdlY1eHcyOGZWTURudjhkZzd2NUVzL1ZIdnFpTUZVZVR6SzRUalNzNDRIaFV0dG4yQlRuSVJUZytyZ3BXSEUzQysrdHVQOFMzSWlKNmNmbTdTbzE5ZHI2MEhDM1Njcld3bDRrZ0VxenNlSjlLbzRkS2F6bXN1SEpBRUJvRU9hRHlwRXZJeW50OHdWVmZad2tpcHRURXBqTXBHTEsyZVAxNisrck9hRm5WdWNUUEc3WUlBUFo5VmdseDZXcTBYM0Fkc3Z1RnJtM1I2L0ZFQXMxRVZESXZmV0RWbG5jYXVPT2RCdTRRQkVCYnFMOFNpNEJmVDZXZ3o0cWJlTCtKSjFwVmRVYmRjdllJOFpZREFHNG1xYkRsYkNyQ1luT1JvZFRpcnd0cHlOUG9NWGRmQXBwV2NrTDNlbTVvVTgwWlE1dDRHbytabXFORjVZbVhDbnpXNEdpa0lXamF2cm96cHI4ZGdOOU9QK2p3cDNYeng3aDJ2bGh3SUJIanRzWkNxZEdqaXEvaUNmOVdpSjZlWUM4NTNPekZBSUF5cmxLSVJRTHFCOXJiM0VjcUZ1RGpMRFZ1bDZuVTRscUM3Y0JtMTlxdStPRXRmeVJuYTlEakZUZjBQT3VHVFdkU0g2ck4vcTVTL0RXeUl0Snl0UkRuNmJCK2NIazArL0VhY3RWODkweEU5Q2ltN0xpTFRjTXE0T0RveW5oNzZRM3N1WkpodG8yM2t3US85U21IYmVmVE1IZC9JaHhrSW5TczZZTGZiZlRwelNvNVlkcGIvbWhjd1FGdkw3bUJQODZuV2QxV2NqOHFvTGJ5NEU5RTlESTdQS1l5Z3Iza0pzdSszM2tYRS82TVE5VDNOZUhqYkR2OE1IdFBBcjdZWWg2czdOUEFIVjNydUdMYitUU1RnVS9XeEtTcWNPRiszUktKQ1A5bjc3NERvNnJTUG81L3A2YjMzaUFKSllBb2dpQ2lLRTFVMUZVVVJYQ3hvaXZLaXFCclhjdGFWOFdDZ3U2aUtQYTJGc1NPQ2lxSW9paTlCd0tFa041N011WDlZNUlodzB4Q0lxOUM1UGY1WjhtZGUrK2NzSGp1UGM4NTUzbm9IdHYyR0huNTlpb3VQekdhdDM0dUpidTA5ZDBJcGRXdWxIOGplb1Z5MCtnNEt1dnMzUHV4YTVIV2g5ZDE0Nnlqd3cvWXRtWmhONnp5Q0lwZU5EQ0NZNUlEdVBQREhBRHVPeWZ4Z0F1bTZtMU8vS2YrMnU3dkZKSGZod0lhNlhmcUFBQWdBRWxFUVZTcmJYajBpenp5S3hxNTQ4d0U0dit4aHVaMzZMQUFFM2t6KzdHMnFiTzJPWnowU2ZCbjZiWktabjZSeCtJdGxXeHZLa2oxNy9PU3VPWDBlUHl1K3dVQXV4TVdiNmxrOFpaS0FCTERMQXhLRGFKdm9qK2I4dW9vOUpFYmRlcndHR2FOVCtHekRSVk1leXZiZmZ6T0QzTW9xN0h4d05na1J2Y0paZUpCcnJJVE9kdzhma0V5NXg3citZTHk4eDI5V3psN24wbURJNWswMkpYaTQ5dXRWUXgvZkV1cjU0NC9Mb0pYcmt4alJWWTFaenk5amYvOUxaMVhyMHlqd2Via3d6V3RENjU5aVE4MTgvbTBIdmhiakF4N2JBdGhBU1lXMzlpVHQ2NU9aL3h6T3c2WXhrQkVwTE9LRERRUkdtRHlPQmJpYjhKb01KQWFaZlU2UDd1a2dZN0dKajlkWDg2cFQyN2w4Mms5ZU9kdjZhVGN1cGJLRnF1V1RBWjQrWW8wS21ydFhQN1NUZ0RHRDR6Z3hjdFNzZjEzTysrdjJ0ZW5tNDBHTGhvWXdZeFQ0eGljRnNTbTNEcXVmblVYbjY1dk8yMUI4MHFzQnZYbklpSSt6VnlVejlOZjV3UHd6VDh5UEQ1NzYrY1NYbGhXNVBPNjk2WjBvN1RHZXl4OFRGSUF6MS9TRllEVCtvUXl1cmQzdXJ4bWxxWlZuaTh0TCthS2wxM1BnZmhRQzV2MjI1bmFta1hUZTdUNStUUGZGUEwzTjNkejYzdDdTSTJ5OHErL0pMSzNySkhubHhYeDB2SmlscmJZU1Fwd1RyOXdCcWNGOGM4Rk9WNzNhcmt5MTk5czRPSHprM252MTFJK2F0b0orOUlQeFN6THJPS1ppN3V3T2ErTzJZczlkMkE4T1Q0RjA0R1dBSXZJSCtLSUQ2d21SMWc0SVMwSUFIK0xkNDdWYjdkVjhVU3dtVk42aHJDa0tSaDZ3WUFJL0MwR0ZqWUZYZVl2TCtiZFgwb1ozSFNmdENncmFVMkRpUDRwZ1pUVjJOdWNXVnUvdDlabkFNZlBiT0NOeVdsTVBENlN6OWFYTTJkSkFVUFNnenpPK1hWM0RmZCt0SmVwSTJMNThiWmVQTG9vL3pmOExZZ2NuaVk4dndOejB5RDJsdFBqbVRZeWx1UmIxN1o1elpiNyt2THVyNlh1RnhpN3cvZmcxd0RjZkZvY0Q1K2Z6UEx0Vlp3MUo1UHlXanZuL1djN0M2N3J4Z2ZYZHVQdWhYdDU4TlBjZHVVNTZocHA1YXNaUFlrUHMzRDZySzJzYXlwdU4rVzFYY3k3TkpXdlovUms3SCsycTdDY2lIUmFTZUVXVG00cStCa1ZaTVprTkRCaFlBVDFOaWZEZW9ad3c2aFluOWRsUFhTMDE3R1VXOWV5cDZ6ak9VNS8yRkhONlU5dEl5M2F6eU9vYWpiQzNFbGRHZFlqbUNHUGJIYW5UWnEvdkpnSmd5SjU0ZEpVVnU3YTZNNlJQMjFrTERlTWl1VzdiVlg4WlU0bW42d3JKelhLaXVVQXViemRnVld0V0JVUjhhbWkxdTd1MzIzNzlaVzdpaHY0YW5PbDF6V0JWaVBCL2lieUt6emZrelBpL0ZnMHZTZlpwUTNFaGxoWXNxV0NTUzlrK2F3bE1xeEhNRzljbFk3VmJPQ0pyL2FOaWZNcmJmUy9mNlBIdWJHaEZ1NFlrOENkSCtaUVZlZVpWOVZvTkhESG1IaWVYMXBFZm9YbmM2cDVFWlFUdVB5bG5mU004MmZLc0JoZStMNklEMWFYRWV4bjlFaFRrQnhoWlVDWFFCNzdjbDk3QWl3RzZocWRIdU9MTzg1TUlEVEF4Ti9mM0kwQmVPbnlWRDVjVThiN3E4cVkyZUFndTZTQmo5ZnRtL2dibkJaRTkxZy9wcnltbERRaWg0TWpQckI2eFluUlRCb2NCZmd1WHVYS2dWclB4Y2RIdWdPclY1NFV6ZmVaVld4b3lxOEtrQkh2ejVjemVyYjZQVzE5ZHVlQ0hCNzhMTS9yZUlQTlNhUGR5YVFYc2hpUkVjSm4wM3BRdTE4T0ZiUEpnSi9aUU5vZDZ4aVpFWUpSczFieUoxSm5jMExUaTFPRHpVbUl2NG1WQjFpeEdodGlwdEh1YkRQM1VscVVsUmN2UzJWNFJnaHYvbFRDVmEvdW9xYnB2NjNxQmdkbno4bmtwY3RUdWYvY1JFWmtoREQxemQxc3pxdHI5WDRqTWtKNGZYSWFWcE9CVVU5czRhZWQrM0wvdmJpOEdKdkRsUmRxeFcyOXVQTGxuWHk3MzJ5MmlFaG5NS0JMSUM5ZGtRYUExV1RBQ2J4MFJScEZWVFpPbTdXVnJ6WjViczIvYm5nTXAvUUlZWUtQSFRWRlZUYkc5UThuTGRyUDY3Tm1KL2R3QlhHdkhSWkxaWjEzUVpGL2pJNEQ0S3RORlp6Uk40d3JUNHBtYTM0OS96d3pnWWhBRTVGQlpxS0R6Y1FFbXdtd0dubHVVbGZPZUhvYkFDdDMxVEQxalYwZXVWb25ENDNtK2hHeGhFOWZ6UW5wUVh3NTNmdmR6ZEQwbWpWOVZDelhEWXRwNDI4TExwaTduYzgzZUtjckVCRTUwc1dHbUVtTnNsSlVaY1BoZEUxMkdRM3c4ODU5ZWE0SGRnM2tvNm5kS2EyeE1meXhMYVJFV3ZsNlJrKytuTkdUeStabnVRc0lodm9idWUyTUJHNDVQWjdOZVhXTWZUYVR6TUo5YWNBYTdVNVdOKzAwYlRhZ2k0RVQwb080K2JRNHhqNjczU1BJK1kvUmNZd2JFTUdxM1RVK3grak5haG9jakgwMms2cDZCdzZuYThIRzMwNk80Wmo3TnJTWkF1eUpDMVBJaVBmbnpLZTNVV2R6TXFCTElMZWRFYy9sTCswa3I4TEdsRk5pdUhSSWxEc3RqZEZnOEJyajMzTjJBcnVLRzNoeGVmRUIvNjVGNVBkM1JBZFdBNjFHN3Z3d2g1bE5xenozTDE3VjdPbkYrVHgxVVJmbUxDbWdYM0lnSjNZTDR2U250bm1jc3pxN2hvU2IxM2djaXcrMThNdWRmWmo1UlI2enZ2WmVTUm9lYUdiVHZVZTVpMVh0endsYzFyU1ZiVVJHQ0Q5c3IyTG9UTTh0elJNR1J2RG0xZW5rbFRmeTR2SmlqNXl0SW44MmRZME8vdlhSM2piUGVlYmlycTErRm1nMWN2MklXTzQ2S3dHakFhYTlsYzNzSmQ2RlRlcHRUaWJPeTJMVjdob2VHSnZFbXJ2Nk1IdEpBVTkrbFU5T2l4VldKZ1BjZFhZaWQ1MlZ3TzZTQmtZOXNaVk5QZ0t3ci94WVRFbTFqVmV2VEdQSlRhNmlLZjlja09NejlZZUl5T0hxbzdYbDdseHVQOTdXeTZ0NDFjWmN6Lzd2N0dQQ3NEbWNIcXRzV3BwMFFsU3JXenFOQmdob212Qys4NndFcjRubGxpcnE3SHkwcG95cmhrWlRVTm1JeVdnZ3M2Q2V3cXBxQ2l0dEZGZmJPRFlsMERXQWJrb3Y4OTIyU3E4Q1dQR2hGc3ByN1RpQndrb2JiLzFjNHZWZGtVRm16dXNmenBvOXRheko5bDFBcTNkQ0FDZDJDMUllVmhFNUluV0p0REswYVhkRGdJK0ZTd0NwVVZaVzNMNXZzWVRUNmNxdnVyWnB4MWYzR0QrKyswY0dhL2JVY3U2em1SUlV1bktibnZqSVpsNjlNbzJOOS9ibGlTL3pLYXV4Y2VzWkNRVDdHWm01S0k5N1A5cnJjelVydUFLd1ZyT3JQYnRMR25qZ2sxd3VQQzZDbm5GK0ZGZTd4dU5kSTYzY2YyNFNuNndyNTdtbFJVUUg3d3VYK05wMXRyTjRYejdXTHpaVThORFlKTzQ1TzVIYlB2RGUrZzl3ZEZJQVY1OGN3NXMvbDFCbmMrSnZOdkQrbEc3c0xXc2tLc2pNcmFmSGMrc1o4Ynkyb29RRlRZRlZreEZPNmhic3ZzZHhYUUlaMHplTWExN2JwZWVNeUdIaWlBMnNHb0R3QUJQVjdhZ28rUHpTSXFhTmpPUDVTMUpKamJMeS9xb3lyNElKTmdmazdiZDE0YTZ6RW5FNllkNnlJcS9Qd0pXckZhQ2sybmRnVlVRODJleE9kMEczMWpUWXZQK2JOaHJnMm1FeDNIbG1BdkZoRnJZWDFyTmtTeVYrWm9ON3haTXZEaWY4NzVkU1R1b1d6RTJqNDVnMk1wYVhmeWptYjYvdVltU3ZFR2FOVDZGdlVnQnI5OVR5d3ZkRkhOYzFrT1BhS0s0MWMxRWVsNXdReGRVblJ6TnBjQ1N2L0ZqTXpFWDU3cHpNSWlKSGt2TmFCR1gzTjNOY01qZU5qc05nY0swMkd2alFwalozRGdCMHYzTjlxNSs5czdLRXpibTFMRnhUUm1tTm5RRmRBckdZRE81QmFWeUltUkVaSVd6SmQzMUhabUU5VjczcXZjWHk1TzdCbk5jL25KZVhGekhubTBLZjN6VnRaQ3duZGd0cU14Z3NJdkpuZGRtUUtDNCszbFhyd05lT1VJQlYyYldjK01obUFpeEduTUQyd25wM3FoWnc5Y0VUbnQvQm9vMFZIb0hTamJsMTNQTGVIdDY4T3AzYng3Z0tPelhhbmR6MHZ6Mjg4SDFScTBGVmdIZisxbzNUai9LZXpOdDhYMSt2WTJjZEhVYkI0LzA4amdWTS9aVTZtNU16KzRhUkhyMHZkL2hySzBvb3E3V3pOcWVXWjc0cDVNYlJjY3hmWHVSVlBOZGtnT2N2NlVweHRZM3BiKzhHWEx2emRwVTBZRExBOEl3UVR1c1RTbW0xamIrL3VkdDlYYkNmaWJoUU0vMlNBMWl6cDViaEdhNFVnMCtPVCtHSkMxTUFHUHRzcHM4VUN5THl4emhpQTZzcGtWWUNyRWF5aWc0YzBHaXdPN241M1d3K25OcWRCcHVURzk3YWZjQnJKcDhVelhYRFkzaDZjWUhIVm9TV1lrTXNBQlJVdGkvSFdFeUl4VjJRcDlrSjZjR3RuQzN5NXhNYVlDTDdrV002ZkozRENhZjJEc1hoaEV0ZnpHTDkzbHFXM09TWlROOXNOQkRrWjZTNjNvRnR2N3lzSXg3ZlFscTBIL2VkazhTZTBnYk83eC9PdTFPNlVkUGc0T1ozOTdBbHY0NkZVN3UzcXkxREg5M00wVW1CL09zdmlmenQ1QmplV1ZtcXdLcUlkR29KWVJZdUdSekozV2NuZWh6M014c3dtd3hVUGQzZmZjem1jQkkrZlhXYjl4dlVOWkFiUnNYeStrOGxUQm9jeVlMVlpjeWQxSlhoajIxcE0rZjFJK2NuTVhXNDd6eXZBSU1lMm9URENTOHNLK0wrY3hPcGYyWUF6ZDI5eWVpYXZKdnhUbmFyMTROcnhTcEFTVTNyaytMV3BqeXN0WTBLcklySWtlZitUM0o1NE5OY3dIdEhhSmRJcTBmdGtlWStPRDNhai9Sb1B3b3FHOTI3SHhZMkZYR0tDVFl6dEhzd1ovUU40NnlqdzBnS3Q3Q2pzSjdIdjh6SFpuZHkvY2hZbnA2UXd1TVhKck11cDdZcGxWOGRPd3JyeWErMHNUNm4xcjFEZFBuMmFtNTlmNC83KzQ5TkRpQ3J1TUdkbHpzdXhFeEd2RC9mdFVqYmRmYlJZZHg2UnJ6NzU3OE9qdVNzbzhPd21Bd0VXbzE4dGJuU2ZmLzdQdDdMWlVPaWVPTENGTTZhaytueHU5ODQybFVzOGNLNU85d3JaQUdHUGViYWtUcit1QWpHSGh2T09jL3NkTGNISU1qUEZaeSsvTVJvWnJ5VHphS05GVnpkTlBFM0lpT0VpNCtQYkRNRm1vajgvbzdZd09ySWpCQ2NUbGpWeWphdWxvYjNER0h1cEs3c0ttNGdOc1RNbHpONmN2RzhIYXpLcnZVNk45QnE1SUZ6RTVseGFoeGZiYXJnbHZmMitMaWpTLzh1cnBWdDdRMnFkSWwwVlI3YzMvYkNldmRES2FTcDQyMmxYbzlJcDFaUmE2ZnI3ZXZhUEdmRHYzeW45Smo4OGs3cWJVNnFtMVlRN1Qrd0g5NHpoQ1UzOVd4MXhuZFZkaTBMVnBkaE5MaisrM3JrOHp5ZVcxcklqaUxYTEhQSXRGWHQraDFxR2h4OHY3MmExMVlVTTdwM0tJdTNhSFpaUkRvZnM5SEFzU21CckwyN0R5YWpnWE9meVNTdndzYkxWNlR5NUZmNUxQYlJqejQ5b1l2UFhRVXRCVnFOekw4OGpkZFhsTEJtVHcyVEJrZHkzOGQ3V1haTEx5WVBqV1plSzlXa0Fmek1SdXdPSitQKzY3a1M5c1J1d2R4N1RpS21wb1ZURDN5YXk4STFaWFNMOFhOWFZLNXBjTEFxdTRiYzhyWW51N3ZGdUhMQ3RseFo1ZDJPNXNDcVhzWkVSRnFhTUNpU0NZTWlNUmpBdnQvandHU0V0MzR1WWVLOExLNGVHczJwdlVQcDN5V1FIckd1ZmplcnFJSDNmaTFsN1o1YUt1cnNMRnhUUnIzTnlaTmY1VE9zWndqakJrUndXcDlRajlSNHBUVjJNdTVhMytKbm0zdjMyNWlqUW5uNC9HVGVYbG5DNUZkY2djcUh4aVp4MnhueFBMMjRnTnZlMzBPZHpVbXZlSCtQZHY3MWhTd0F4aDRiemdmWGR2UDRyS1RHenJXdjd5S3IyUHNaOGU0dnBRVDdtWGozMTFLdno3cEdXdm52cEs0OCtrV2V1NjRMZ0wvWlFMQ2ZrVlc3YTdqaXhDanUrakNIZFRtMTdpSzVFd1pGa2xsUXo0cXNhcTk3aXNnZjU0Z05yRjU1VWpUZmJLM0U2WVRSdlVNeEdWMnJXQ3ZyOXZYdzhXRVdYcCtjeHNSQmtYeTB0b3hMNSs4a0tkekNHMWVscy9LZmZWaTRwb3haWCtYejdiWXFJZ05OWEhGU05EZU5qaU1oek1KelM0dVk5dFp1ZDJYWnk0ZEUwVHZCbjdJYU96VU5EaExDTEZ3M1BKYlYyYlVldVZsYVUxQnA0OE0xWlY0RklNeEdPSzFQR0pPSFJoTWJZdWFhVTJMSUtXdFV0VnJwOUJMQ0xJenF0VzlHdTE5eUFHYVRnYk9QQ1d2enVnQ3JrZDd4L2g2cnU3L2VYSG5Bd1hKN09KejdKaTFhNWs2eU8rbndUSEZWdmNPZGxGNUVwRE1ZMURXUUtjTmlHTk0zaklRd0M5WDFEcFp2citMTm4wdklMS3duczdDZW0wYkgwU1hTNnBWWHRVK0NQMm5SVnFhLzNmcUtVQVB3OHVXcEpJUlp1R05CRGhjTmpBQ2dwTnJHM1IvbU1IdENGOVprMTNqbFJtMnAwZTcwbWh3TDlqZDUvSno1UUYvbUxDbGcxdGVlT2JhVHdpMGtoMXZjMWF4OU9TclJOY0RlMGtaYWd1YWNna29GSUNMaTZkRXY4c2l2YU9TT014T0kvOGNhbW9lc1lRRW04bWIyWTIxVGtTbWJ3MG1mQkgrV2JxdGs1aGQ1TE41UzZWNk05Ty96a3JqbDlIajhydnNGY0wySEw5NVM2VjZza0JobVlWQnFFSDBUL2RtVVYrZXpwc0hVNFRITUdwL0NaeHNxbVBiV3Z1ZlNuUi9tVUZaajQ0R3hTWXp1RThwRUg4VVhmZWtSNitlZVZGdS8xL1U3OUUzMEp5cllqTkhnK2pQQS8zNHBjZjhaWUZOdUhZRldJd3V1Njg2bTNEcWUvQ3FmZnNrQmRJbTBzakczRGtmVHdPT1JML0o0Wm1JWHJoc1d3Nk5OOVdIU282Mk16QWpoMXZmM3RMbWJRMFIrZjBka1lOVnFNbEJWYitlaHovSUlEelR4K1EwOU1Cb2dzNkNldDFmdUsxVFEwRFJETlhIZUR0NWU2WnBaS3ErMU0vREJqZngxY0JTM25SRlBlb3dmT1dXTnJMdm5LUHd0QnBadXEyTEM4enM4dGcrQXEvTGhQMDZMcDdtZ1gwMkRnMldaVlV4OTQ4QnBCUUR1V09BN0FiYmRBUzlma2VwT3JKMWQwc0MwTmdZdElwMUZ6MWcvSGpnM3llTllvOTNKcTFlbWtWOWhvMjYvTFpaQmZrYWlnODBVVmRrNEtqSEE0OXJza2l4eXl4dnhOeHVZMGtvVjUrNnhycGVjOHdkRTBEY3B3T2M1ejN4VDZNN0hkMzcvY0xwRVduMmUxMTY3U3hwNGY1V0NxeUxTT1p6U000VHorMGV3WUhVWnd6TkNXSk5kdzhWTkszZWFQYiswa0ZrWGRhRmJqSi9IanB3SHh5YVJWOTdZNW9yVGU4OUo1SUxqSWpqbm1VeXZ5YkJudmlsa1ROOHdQcHphblVFUGJmSW9KTmhTVkxEWkkvVUE0RjZWMml3MXlvL3d3SDJ2d0FsaEZtNDdJNTVyVG9saCtmWXFSajZ4dGRVMm50bzdsSjNGRFcwV0h3eXd1QUtyTlFxc2lzZ1JLRG5Dd2dscFFRRDRXN3h6ckg2N3JZb25nczJjMGpQRXZUcnpnZ0VSK0ZzTUxGemplaStldjd5WWQzOHBaWERUZmRLaXJLUkZ1ZDY3KzZjRVVsWmo5MGdwc0wvMWUydjVjSTMzTzdhZjJjQWJrOU9ZZUh3a242MHZaODZTQW9ha0IzbWM4K3Z1R3U3OWFDOVRSOFR5NDIyOTNJSE10bncwdFRzWis2MXNiV25kUGI1MzFNWGN0SWEvblJ6TnNTa0IyQjJRLzVncnIydEp0WjJ4ejJhNjB3QnN5YXRqM3JJaWJoK1R3THhsUlpUVTJMbjNuQ1RxYlU1ZVdsNTh3UGFKeU8vcmlBeXNOdGlkbkRsN1g4NFQwNVJmTUJ0ZEJhaWF4ZCs4cHRYcmJRNTQrWWRpWHY1aFh5YzI2WVVkYkMrc1ovVWU3L1FBQUk4dXl1ZlJSZm1ZamE3dGMyMGwxZ2E0NlgvWjdacDVjdUxxa0VYK2JMN2RWa1hxSGZ1Mi9aOXhWQ2h2WEpYT2MwdUx1TzcxWGRpZHNIQnFkMngySitmL2R6ditaZ092WHBuRzRMUWdMcDJmNVRXNUFhN2c2LzdCMm1iTkErOHJUb3pHM2tvdWplZVhGcmtEcTFjTmpXWmtMKzhFK0NZRG1FMEc3QTY4Y3JYdWIvSG1DZ1ZXUmFUVG1QOTlFYk1YRjlCZ2QvTGpiYjE4bnZQaThtTHVPanVSSnk1TTV0eG5YVnZ5THhqZ3loczMrZVdkN25Rcysvdm5tSGp1T2l1Qng3L001Nk8xNVY2Zk80SExYdHJKNnJ2NnNPU21ERTZmdGRYblZzdXlHanNqSHQvaWNXeEVSZ2hQakUveE92ZjQxRUN1R3g3cjJwYUs2OTN1MzUvbHR2cjduOXc5bUM2UlZ1Wis1N3RvVmJQbUZiS3QvYTRpSW45bVY1d1l6YVRCVVlEdjRsV3VIS2oxWEh4OHBEdXdldVZKMFh5ZldjV0czSDI3QVRMaS9mbHlSczlXdjZldHorNWNrTU9EbitWNUhXK3dPV20wTzVuMFFoWWpNa0w0YkZvUHI5MEZacE1CUDdPQnREdldNVElqQk9OK2szTytYUEh5VG9KOC9LN1hEby9sekw1aC9HWE9OcC9YbGRmYStXeDlPUmFUZ2MxNWRXekpxMk5IVVQwVlRidG83end6Z1hxYms2MEY5VHp4VlQ1L095V0daLy9hbGY5OFU4Q2t3WkhjdlhCdm14TjlJdkxIT0NJRHE3NGNJT1hYQWIzWHp1Q0lyUjNCRnNEam9TSnlKRE1iNGZZeENkeHpkaUozTDh6aG9SWXZTVmFUd2IwS3ZNN21aUHh6TzVoNVFUS0xiOHhnNXFJOEh2MGlqOUlXQlVhS3ErMEVUMXZGRFNOaitYVjNEVXN6OXdWZm0zT3MvbVhPTm85dHBKTlBpc1ppTWpEM3UwS1B5WTZXa3pQTi9Nd0dsdDNTaTdRb0t5Yzh2TG5Wd25VaUlwMVJXd1dibWpVWDlYdjVpbFN1SGVaYUFUcnYwcTU4dExhY0YxdFpWZlBRMkNSdUh4UFBPeXRMMjh4TlgxUmw0NnpaMjFoeVV3WS8zTmFiTTJkdjQ5ZmRubWtCN0E2bjF5UjNhclNmMTcxdUdoM0hQV2NuVUZKdDU1a2xCY3o2T3AvczB0WlRBQmlBKzVzbTV0cGFkUXNRN0dmRTRkU0tWUkU1OGdSYWpkejVZUTR6bTFaNTdsKzhxdG5UaS9ONTZxSXV6RmxTUUwva1FFN3NGc1RwVDNrR0gxZG4xNUN3MzJLbitGQUx2OXpaaDVsZjVESHJhKytWcE9HQlpqYmRlNVM3bU5UK21pZnB3RFhwOXNQMktvYk85SnlNbXpBd2dqZXZUaWV2dkpFWGx4ZDc1R3h0elE4N2ZPYzRQZnVZY093Tzd4UTFMYTNLcnZXcTNkSmMwK0hNbzhQNGRtc2xOUTBPYWhvYzNQTGVIcDYvcEN1amU0ZXlyYUNlUjcvd0RoNkx5QjlQZ1ZVUk9XeWQzeitjaDg5UEpqcll6T3NyaXJsalRBSjNqRWx3Zjk2OHZXai9iWi9QTHkza21sTmltRFl5bGxkL0xPYmh6L1BjdVl6OXpRYitPamlLKzg1SlpNUVRXNzBHNVMyZGtCYkVzeGQzWWNtV1N1WXRLenpnQk15Y2lWM29seHpBNkNlM3VvT3FaaVBNdnp5TkZUdXFtUE5OMjZ1Y1JFVCtERjc1c1pnemp3NWo5b1F1bE5mYTJWbmN3S1V2Wm5tZEYrcHY1TVhMVWhrM0lJS1AxNVl6NmNXc0F4YmZYTE9ubHRObWJlV3JHVDFaZm1zdkh2bzBsNGMvejNQbmxtOVBLZ0NBUGFVTlBQeDVIbS8vWE9MZVJYVGVzZUZreFB2ejJLSThyLzcrSDZmRk1heG5NQit1TG1ObEd6bGV3WlVyc0tydXdFRm9FWkUvRXdNUUhtQ2l1aDExQjU1ZldzUzBrWEU4ZjBrcXFWRlczbDlWeHFLTkZSN24yQnlRVitHNUd2T3VzeEp4T2wwVFhQdC9CcTcrRjF4YjZmOUlnVllqa3daSDh0elN0aWZlV21NQWpra09ZRVJHQ0NNeVFoaldNNFNoajI1bWNGb1FONzZ6TDgzZnF6OFc4K0RZSkdKRHpEenpUWUc3bm91SUhGb0tySXJJWWVuWTVBQmVuNXpPNHMwVm5QcmtidW9hSGN6ZmI3WFRvK09Tc1R1YzNQNkJadzdpTlh0cXVQZmp2ZHg3VGhLbjlRbmpub1Y3M1ovVjJaejhaYzQyZnJ5OU4xL2MwSU5UWm01aGs0OGlKRDFqL2Zqbzc5MVpsMVBMQlhPM0h6Q29lc2VZZUNhZkZNMmw4N1A0dGtVYUFyc0RxdXZ0eko3WWhaZ1FDL2Q4dExlTnU0aUlkSDUrWmdPWkJYV1lqQkFaWk9LTm55cXBxdmNjNUNhRVdmanVIeGwwai9YanRSVWxYUFhLVG5lcWxRTlp1YXVHVTJadTRiMHAzYmozbkVSNnh2a3pxU2x3Mjk1VUFHK3ZMUFZJNlFUUUx5V1FmNDZKOTFvQmRPMndHQjQ1UDVuYzhrYW12TDdyZ08xTENMTjQ3SllRRVRrU3BFUmFDYkFheVNvNjhJNnRCcnVUbTkvTjVzT3AzV213T2JuaHJRUFhIWmw4VWpUWERZL2g2Y1VGcmU0S2l3MnhBRkJRMmI2aXRURWhGbytDdHdBbnBBZTM2MXIzK1dsQkxKemFuZnBHUjRjRHE4RitSbDY2UEpYaFBVT0lDalpUV21QbnEwMFYzUFMvUGR3K0pvR3FPanV2L09oNlZnVmFqYnczcFJ1eElhN3o3and6Z2JwR2g4ZHVQaEU1TkJSWUZaSEQwdW85dGZTNmV6MjdTdmJsMEN1bzlOeEdVMUp0dytadzhzMVczOXRycm5sdGwxZitaSUQ4U2h0am44M2tnMnU3RXhYc3V4c2NuaEZDV1kyZHMyWnZvK29BTSs4elJzWHk0Tmdrcm45ek42K3QyRmNBejREckplaGZIKzBsTWR6SzNXY25FQkZvVW9FNUVlbjBMQ2FEVnk1NEEzRDJNV0U4Y1dFSzZURitQTDI0QUFQdzl4R3hqT3dWeWo4WDVMQndUUmtPSitTVk43STJwNWI1eTR0KzA2QndiVTR0QXgvYXhNeHh5ZnlyeFlTVnIxUUFhVTJwQUp4TkRYWTZuWmk5VStHUkdtVmxUMW1qZTlXczFXVGdpZkVwVEIwZVEwbTFuZE5tYmZXNVFxcWxmc2tCOUVzTzVMUDEzbmxpUlVUK3pFWm1oT0Iwd3Fyc3RsZjFneXNGMTl4SlhkbFYzRUJzaUprdlovVGs0bms3dkxiRWcrdGQrb0Z6RTVseGFoeGZiYXBvTTJWTS95NkJBQjdGRTl2U0pkTEt2LzZTNkhWOGUyRzkrMWtRMGxSQWF2OGRGUmx4cm1KVjh5OVA1ZE4xNWZ6dHRRTlB2TzJ2cXQ1QnZjM0ozS1ZGZkxLMmpCVloxZGlkTUtwWENCY2YzNVVIUDgybHRNWk9jcmlGZDY3cHhwRDBJTzVadUplNTN4WHkyYlFlUERnMmlZRmRnN2orcmQydEZuVVVrZCtmQXFzaWN0Z0t0Qm9wbTNWc3E1ODNKNGx2NjV4QkQyMWlXMEU5R1hGK25OYy93dU96Rjc4dlltajNZSVoyRHlhOWFlQTlZVkFrQTFOZDFVRmYvYkdZSzA3eXpLdjB5YnB5MXVXNFh2cjh6UVkrdWI0SEkzdUZVTmZvNUlxVG9ybCtaQndoL2thQy9Vd0UrUm5aZndmcTlTTmpNUmpnK3JjVVhCV1J6cVZuckIvWERvL0ZZakp3VEZLQU81VktiSWlaeTRkRWNkWEpNZlNJOVdOOVRpMG5QcktaRlZtdW5ITUwxNVR4NG1XcGZIQnROM1lVMXZQcWloS2VYMXJJQmYvZDNxNUNuYTBwcjdXM09wQU50Qm81UGpXSXVrWUhFNCtQeE82QXZlV3VRV2QyYVNQakJrU3dQcWZXUGZFV0cySm0zSUFJdnRqZ0NvZ09TUS9pdVVsZDZac1V3TmI4ZXM1NVpodGI4ajBINmcrTlRXSkllaEJsdFhacUdod0UreGtaMVNzVWt4SG1MLzl0MjBGRlJEcXJLMCtLNXB1dGxUaWRNTHEzcXk5TWliUlNXYmR2Z1VKOG1JWFhKNmN4Y1ZBa0g2MHQ0OUw1TzBrS3QvREdWZW1zL0djZkZxNHBZOVpYK1h5N3JZcklRQk5YbkJUTlRhUGpTQWl6OE56U0lxYTl0ZHU5L2YzeUlWSDBUdkNuck1iVkJ5ZUVXYmh1ZUN5cnMydmRLY0RhVWxCcDQ4TTFaVXg0Zm9mSGNiTVJUdXNUeHVTaDBjU0dtTG5tbEJoeXlocmRLV2VhbmRZbmxPcDZCOVBmeVQ1Zzd1MjIvUFVGejFRNVhTT3R2RDQ1blYzRkRUeitaVDZUVDRybThRdVRDZll6TWYzdGJKNWFYQURBOE1lMzhNWlY2WnpYUDV6UmZVS1orc1p1OStwV0VmbGpLYkFxSW9ldFBhVU5USHJCT3k5ZlIreHRtcjN0blJEQW5XY210SGx1ZGIyRENZTWkyendudTZUQkhWaXRzemtwcjdXVFc5N0lwdHc2U3FwdGxOYllLYTJ4VVZMdCt0L1NHcnY3ZUVtMWpRZkhKdkgzRWJHc3lLcjJXTjBxSW5LNGE3QTdtVDRxRm9BdGVYVTgzVFM0dS9IVU9HNDlJNTdWMmJWY1BDK0xkMWFXMEhMOCtkWG1TbnJldFo2clQ0N2hsdFBqR1g5Y0JFOStsWDlRUWRVRGFiUTdlZXFpRkN3bUE1VjFkcWErc2N1OVBmL0cvMlV6ZTBJWDNydzYzZVA4dFh0cXVic3BkY3g5NXlUU055bUFOMzhxNGJvM2R2c3NoRkxiNk9DVW5pSHVDVFM3dzdYSzZiRkZlYnpmenFLbUlpSi9CbGFUZ2FwNk93OTlsa2Q0b0luUGIraUIwUUNaQmZXOHZYTGYrMjZEelVtdmVIOG16dHZCMnl0TEFkY2syY0FITi9MWHdWSGNka1k4NlRGKzVKUTFzdTZlby9DM0dGaTZyWW9KeisvZ3V4YXB0c0ExSWZhUDArTGRmWEJOZzRObG1WVk1mZVBBYVFVQTdsaVE0L080M1FFdlg1RktkTk91dHV5U0JwKzd6YTU2WlNkV3M4RnIwdTFnOVVud0o4Qmk0SnhudGhNUmFPTEo4U25zS1czZ2lwZTN1U2NzQVNycUhKdzlKNU8vRDQvaDFqTVMrSEZIVlJ0M0ZaSGZrd0tySW5MWXFxeDM4UEc2LzUvdGxBdFdseEU4YmRYL3k3MWFtdlJpVm9jcVAxLyswazYrMjFySjZ3cXFpa2duczdPNEFlTTF2M2dGUk85YXVKY3ZObGF3WkV2clZZL3JiRTVtTHlsZzduZUZoQWVhS0crbFluTkxzNzR1WU5iWEJlMXUzL1Izc3BuZVZPU2owZTZrMy8wYmZhd25JQk1BQUNBQVNVUkJWSjYzWUhVWkMxYTNIZmk4ZUY0V2c5T0MybndHM2Y5Skx2ZC9rb3ZKNENxUVpYYzRhV2VhV0JHUlA1VUd1NU16WjJlNmZ6Wk4rY1VySFZmOHpXdGF2ZDdtZ0pkL0tQYklmVDNwaFIxc0w2ejNTdS9TN05GRitUeTZLQit6RWN4R2c3c1FZV3R1K2w5MnV5YjBuRURNVGEyM3RWbFdPMWJGdG53dXRkZG5HeXJvZHVkNmlxcGNxV2VHUHJxWnJmbDFyZjUrYzc0cFpPN1NvbmJuS1JlUi8zOEtySXFJSElTT0JGWEJOZGlmK3hzcmhvcUlIR3EraG0yTmRtZWJRZFdXR3V4T0NpcmJ6bE42T0Npc3NyVjdZcy91QkxzR3RDSWlIZzVVK1BWQTNtdm55bitiQTJ6N0owRDFZVU91ZDdIYXcxVnpVQlZjT2NVUFJFRlZrVVBMUitwK0VSRVJFUkVSRVJFUkVXbUxBcXNpSWlJaUlpSWlJaUlpSGFUQXFvaUlpSWlJaUlpSWlFZ0hLYkFxSWlJaUlpSWlJaUlpMGtFS3JJcUlpSWlJaUlpSWlJaDBrQUtySWlJaUlpSWlJaUlpSWgya3dLcUlpSWlJaUlpSWlJaElCNWtQZFFORURnM25vVzZBaUhRcWhrUGRBSEZUL3kwaTdhVytXM3pSYzBSRTJrdlBFVGt3QlZibENLVU9Va1RhU2QzRllVYi9oNGhJTzZpcmtGYnBINGVJdElPNkNta25wUUtRSTBaWWdJa0FpLzdKaThodkZ4Rmd3bUxTVzlZZkxTTFFoSjlaZis4aTh0dUVCYWdQT2RMcE9TSWlCeU5DenhGcGcxYXN5aEhqdEQ2aDNIVldBbXYzMUJ6cXBvaElKeFRzWjJMOHdBaEMvRTJIdWlsSG5MSEhobE5XWTJkVGJ1Mmhib3FJZERJQlZpUGpCa1FRRmFSaHo1Rk16eEVSK2EwQ3JFWW1Eb3JVYzBSYXBYOFpjc1JJRExkdys1ajRROTBNRVJIcG9DNlJWdTQrTytGUU4wTkVSRG9wUFVkRVJPVDNvbjNSSWlJaUlpSWlJaUlpSWgya3dLcUlpSWlJaUlpSWlJaElCeW13S2lJaUlpSWlJaUlpSXRKQkNxeUtpSWlJaUlpSWlJaUlkSkFDcXlJaUlpSWlJaUlpSWlJZHBNQ3FpSWlJaUlpSWlJaUlTQWNwc0NvaUlpSWlJaUlpSWlMU1FRcXNpb2lJaUlpSWlJaUlpSFNRQXFzaUlpSWlJaUlpSWlJaUhXUSsxQTBRK2FQVU5qaklMS3lucE5wK3FKc2lJcDJReVFqcDBWWVN3NjJIdWlsSG5Kb0dCOXNLNmltclVmOHRJaDFqTkVCYXRKV2tjQXNHZytGUU4wY09FVDFIUk9TM01ocWdXNHlWaERBOVI4UTNCVmJsaVBIdDFrcW12cm1iSFVVTmg3b3BJdElKV1UwR0xqMGhpcWNtcEJCbzFZYVBQOUxuNjh1Wi9rNDIyYVdOaDdvcEl0TEptSTBHTGhvWXdUTVhkeUVzd0hTb215T0hpSjRqSXZKYm1ZMEdMaDhTeFdNWEp1czVJajVwWkNoSGpLMEY5V1FwcUNvaXYxR0QzY2t2dTZ1cGJYQWM2cVljY2RidnJXV1BCc01pOGh2WUhFNVdaOWRRVWF1VmlrY3lQVWRFNUxleU9WeGpBRDFIcERVS3JNb1J3K2tFNTZGdWhJaDBQazdjblljVGcvcVJRMEIvN3lMU1lSNTl0OTRCajNSNmpvaEloMmtNSU8ya3dLcUlpSWlJaUlpSWlJaElCeW13S2lJaUlpSWlJaUlpSXRKQkNxeUtpSWlJaUlpSWlJaUlkSkFDcXlJaUlpSWlJaUlpSWlJZHBNQ3FpSWlJaUlpSWlJaUlTQWNwc0NvaUlpSWlJaUlpSWlMU1FRcXNpb2lJaUlpSWlJaUlpSFNRQXFzaUlpSWlJaUlpSWlJaUhhVEFxb2lJaUlpSWlJaUlpRWdIS2JBcUlpSWlJaUlpSWlJaTBrRUtySXBJcHhSa05aSVVidW53ZGRjT2kySEN3QWlmbndWWUREeDhYaElucEFVZGJQTkVSSTVJUFdMOUR1cjZsSWlPOSt1K25Oc3ZuRkIvMzYrNVJ5Y0ZrQmoyMjc3SEFKeVFGa1I2dFBVZ1dpY2lJcitISUt0bnYyODBRSmRJOWRjaTh2dFNZRlZFRG1zV2s0R1o0NUk1dlUrb3gvRXZidWpCZ3V1NlkvYlJpODI3cEN0M241V0EwZUQ5MmVTVG9ybmdPTitCMVNBL0U3ZWVFYyt4S1lFSDFlYUJYUU9wbWQwZngzK1BPK2dnZzRoSVp6RnpYRExyN3ptS2JqRy9yZDhiMENXUXJJZU80Y1pUNHc2cUhlT1BpMkRCZGQyWWZGSzB6OCtYM3B6QmphTzl2Mk5JK29FbjFZTDhqUHh3V3k5dUg1TndVRzBVRVJGdlFWWWo3MC9weHJLYk14all0V1B2NDBGV0kvbVA5ZU9SODVQY3g0YjFER0hYdjQvbWloT2ovcitiZXREK2Nrd1lSWS8zbzIraS82RnVpb2djSlBPaGJvQ0lTRnZzRGlkOWt3SzQrdVJvVG5oNE01dno2Z0M0ZStGZXZwclJrN3ZPU3VTZWovYTZ6NTgrS3BiSlE2UDVaRjA1UmdNNG5PMy9ydVlncmEwakYrMG5LZHpDd3FuZEthdTFZNnAzOE5xVmFReC9mQXUxamIvOW5pSWloNFA0VURQaGdhMi9PaTdkVnNsTm8rTjQ3SUprYnY4Z3A4MTdiY3V2dzk2aVd3eXdHSGpoMGxRY1RpZjVGWTJjZlhUWUFkdno5ZVlLcjc0MU5zVE03SWxkV0xDNmpDZS9MaURJYXVTc284TjQ1NWZTVnU4enZHY0lENTJYeEpEMElNNy96M1krV0YzVzZybm1waG03UnJ2NmRCR1IvMDhHNExYSmFZdzlOaHlIRSs0NU81R3h6MmJTM3U1MlROOHdndnlNck5wZDR6NDJia0FFRFRZbkM5cm8xL2QzZnY5dzN2bGJ0dzYyM3RPWnM3ZXhhR05GbStmNG1ZMUVCWnZkenhVUjZid1VXQldSdzVyRENYK2R0NE0xZHgvRngzL3Z6b0FITmxKUjUyRHhsa3BlK2JHWU84YkU4K3FQeFdRVzFqT3FWd2lQWFpEQ2lxeHF4aiszQTV1alk5OTFzQVBtK0ZBem4wL3JnYi9GeUxESHRoQVdZR0x4alQxNTYrcDB4aiszZzNxYkJ1SWkwbms5Y0c0U2s0ZjZYZ1hhMHRoand4bDdiSGliNThUY3RJYWlLcHY3NTdtVHVuSnNTZ0EydTVPNWs3cTJlVzJRbjJzV0xQWDJkZXdxYVhBZk54bmc1U3ZTcUtpMWMvbExPd0VZUHpDQ0Z5OUx4ZmJmN2J5L2F0L0EybXcwY05IQUNHYWNHc2ZndENBMjVkWng5YXU3K0hSOWVadmZiVEc1bmhNTjZzOUZSUDdmR0EzdzdNVmRHSHRzT0k5K2tjZUd2WFc4ZEhrcWN5ZDE1ZXBYZDlHZUh2ZUM0eUtvcW5ld2NLMnJIdyswR3JuNCtFaVdabGJoWnpZUUg5cDY2TVBoaElKS1cxTmJESmlNOE1vUHhXd3JxUDlOdjA5bWdXc2hTR1NnaVl1UGovUjVUdk1PdVlzR1JUSzBlNFBQYytaOFUvaWJ2bDlFL2xnS3JJcklZYStreHM1bDg3UElpUGVub201ZnRQU1c5L1l3Ly9zaU1ndGRMejA3Q3V2NWZFTTVsODNQb3FhaGZWSFZsQWdMR1hHdUxUaXhvYTZjZXhseC9wemFLOFI5anQwSlM3WlV0bm1mcnBGV3ZwclJrL2d3QzZmUDJzcTZuRm9BcHJ5MmkzbVhwdkwxako2TS9jOTJqMENDaUVobmN1L0hlNW16cE1EajJJUkJrUmlOQnQ1WVVleDEvc2hlb1VRR21Yalh4MnJSMHVwOWZlR1Q0MU80NUlRb2Z0aFJ6VkVKL3B6M24rMHM5dEhuQmxnTVBEMmhDMWNOaldidWQ0WHNiaEZVTlJ0ZHdkbGhQWUlaOHNobXltdnRBTXhmWHN5RVFaRzhjR2txSzNkdGRGOHpiV1FzTjR5SzVidHRWZnhsVGlhZnJDc25OY3FLeFdSb2N4TE1IVmpWaWxVUmtmOFhmbVlEcjA5T1k5eUFDRjc4dm9qYjNzL0JDWVQ2RzVrOXNRc1JRV1l1ZWJIdGQvdW9JQk5qanczbmxSK0szZWY5OWZoSUlnSk5qT29WUXU3TWZtMjJvYmpLUnZSTmF6eU92Zmx6Q1o5djhGeDFPdVdVR1A1eFdod256OXhDYm5uakFYKzN4SEFMc3lkMm9hN1JpWDIvSFhHbXBnVWRONHlNOWRwaFp6RVpzSm9OQ3F5S2RCSUtySXJJWWV2Vks5TTRiNzlWVHpQSEpSL3d1bDMvUHNiOTU4L1dsM1BoY3p0YVBYZmNnQWllSEovaWNlejJNZkhjUGliZS9YTmxuWVBRRzFhMWVvOFJHU0c4UGprTnE4bkFxQ2UyOE5QT2ZWdVFYbHhlak0wQkwxNld5b3JiZW5IbHl6djVkbHZWQVg4SEVaSERUWFpwSTltbG5nUEpPODcwNDV4KzRTeFlWY3J5SGRYdTQyRUJKbWFjR29mUkFFOTlYVUNoajBrbHN4Rm1UK2pDbEdFeFRIODdtOWxMQ25qNWlqUSttOWFENmU5a00vZTdRdmRnODVRZXdUd3pzUXQ5RWdQNDU0SWNIdm9zeitOZS96Z3RuaXRQaW1acmZqMy9QRE9CaUVBVGtVRm1vb1BOeEFTYkNiQWFlVzVTVjg1NGVoc0FLM2ZWTVBXTlhmeThhMTkvUFhsb05OZVBpQ1Y4K21wT1NBL2l5K2s5dmRwc2FOcXhPWDFVTE5jTmkybno3K3VDdWR1OUJ1VWlJckpQOXhnLzNyZ3FuVUdwZ1R6MWRRRXozc2wycjA2ZDgwMGhacE9CeHk1SVllbk5HVnp5WWhZYmMrdDgzdWZ5RTZQeE14dDQ4K2NTQUt3bUE3ZVBTV0I5VGkzWHZyR2JTMCtJNHVxVG96bDU1aGFmMTdkM3QxcHNpUGszNVJHZk9HK0hWenFDQ3daRThMOXIwam54a2MyczNsUHI4ZG1kWnlady83bUpIZjRlRVRrMEZGZ1ZrY05XZ01WQWRZT0RmMytXKzV1dXYvSFVPQUthcW9OZWVXSVVvUUVtWWtQTW1FMEdwbytLWlVWV05WOXVyT0RxVjNjQmtCeGg1WjZ6RTNqaXkzdzJOZVZ5SFg5Y1JLdkZyRXdHdU92c1JPNDZLNEhkSlEyTWVtS3IrN3FXWHZteG1KSnFHNjllbWNhU216S1l0NnlJZnk3SThSbG9FQkU1bkptTmVPUlp2ZTM5UFF4S0RXSkl0MkMydHRneStmZ0Z5Y1NHbVBuTE01azRnZWhnMXpVMURRNzNhcUwvL0xVcmx3Mko0cXBYZHZIQzkwVUFYRDQvaXkxNWRUeDFVUXBYRFkzbWlTL3p1ZVNFS0U0L0twUzFlMm81OFpITnJNamFGOEJ0OXRHYU1xNGFHazFCWlNNbW80SE1nbm9LcTZvcHJMUlJYRzNqMkpSQWJqNHR6cDJpNEx0dGxSNUJWWUQ0VUF2bHRYYWNRR0dsamJlYUJ1Z3RSUWFaT2E5L09HdjIxTEltdThicmM0RGVDUUdjMkMxSWVWaEZSRnBod0RXWk5XdDhDbWFUZ1d0ZjM4MS92L05lblRucjZ3TFc1OVR5NXRYcHJMcXpELy8rUEkrSFA4dWxyc1hPQW92SndQVWpZZ0dvckhQdFZwZ3lMSWEwYUN2bi8yYzd5ektyR043VHRSTnRXZWJCTFc1bzNyV2cvbDFFV2xKZ1ZVUU9hNlhWTm1aOVhYRGdFMzJZTkhoZkJkQ2JUb3VuYTZTVkFLdVJ4SEJYcnNCSHZzamovazl5MmRBMCszMUNXaEQzbkozQUI2dkwzQzllL1ZNQzZaMFE0SFh2VWIxQ21EVStoYjVKQWF6ZFU4c0wzeGR4WE5kQWptdWpndW5NUlhsYzBqUmpQbWx3SksvOFdNek1SZmxzTC94dCtadEVSUDVvQTdzRzhjTnR2YnlPUDNaQk1vOWQ0TDJqNElzYmVuajgvTWpuZWR6V1ZOanFyZzl6ZVBYSFlyNXJzWXJmN29TNTN4WFNOY3JLVlVPamVXMXlHZ0EvWlZWenhjczdXMTJ0dENHM2p1NTNybSsxM2Urc0xHRnpiaTBMMTVSUldtTm5RSmRBTENhRGUzQWNGMkptUkVZSVcvSmQ5ODhzck9lcXBrbTNsazd1SHN4NS9jTjVlWGxScTFzMHA0Mk01Y1J1UWRTMk15V05pTWlSNU1UMElKNFluOExndENBQW5sdnFtbGliY2tycnV3RG1MU3RpK3FnNDdqazdnU21ueFBEVTEvazgrMjBoNWJWMkxoc1NSZGNvcS92YzVIQUw5NStUeU04N2F6cFV0TXFYVWIxQ1NJdmV0MEsxK1QzLzR1TWpmYVltcUcxdzhQcFAzcE55SXZMbnBzQ3FpQnkyaXF2dDVGVzRWbldPUFRhYzFCWXZUVzFabGxuRnlsMDE1RmMwdW5PYUh2V3ZEUUNzdktNM080dnJ1V0N1S3oyQXhXUmc1cmhrWm4yZFQzQlRRWlRtMlc2QUFLdVIya1lIMXcyTG9iamF4dHNyU3huWFA1eDNwM1NqcHNIQnplL3VZVXQrSFF1bmRtOVgyNFkrdXBtamt3TDUxMThTK2R2Sk1ieXpzbFNCVlJIcGRLNTZaWmM3Q0dreXdKQnV3UjRyZ2M3c0c4WTNXeXM5QnA3dlQvR3NzcHhYWVNPdm9ncVRBZnFsQkRJeUk0UXpqdzdqNU83Qk9JSDNmaTNsZzFWbG5EOGdnblA3aGJQaFgwZVJYMkhqcDUzVmJOeGJ5OWI4T25MS0d0bFQyc0NHM0RvZU9UK0pxY05qVzIzem9JYzI0WERDQzh1S3VQL2NST3FmR2VCT05XQXlnczN1Wk1ZNzJXMyszcEZCcmxmbmtocDdxK2RZbTFZMDFUWXFzQ29pMHRJWlI0WHkyYlFlVk5jNytOZEhlK2tXNDhkZmo0L2tyNjBVZUdycHhlK0xXSlpaeFVQbkpYSC91VWw4czdXUzFkazEzSGxtQXZVMkozNW1WOTg3YlZRY1FYNG1wcnp1WGZUcThpRlIzamNHRnF3dW82eldzMTkzT3VIYVlUR01HeERoZGY1VEY2VjRIUVBZVmR5Z3dLcklFVWlCVlJFNWJGM3oycjdWUXBjTmlXSjA3OUEyencrd0dqRWE0UFlQY2xpNXE0YXo1bVFlOER2TzdSZk85U05qbWZWMVBsRk5XMVdMVzJ6Ujl6Y2JxR3QwTURBMWlHT1RBM2g3WlNrZnJDN2prYy96ZUc1cElUdUtHakFaSUdSYTZ6bFlXNnBwY1BEOTltcGVXMUhNNk42aFBndTBpSWdjN3Ric3FXSGxyaG9DclViZXZqcWQwNDhLcGZjOUc5aGVXRTkwc0psUC90NmQ4UU1qdVBURkxIZnUxWllGbjlLanJVd2ZGY2N4eWE2Vi9zRitSdW9hblh5M3JaSy92N2tiaHhOVzdxcG1WWFl0ci85VVFrS1loWEg5d3ptblh6aWplb1h3bDJQQzNQZDY0Sk5jN2xxNEZ6K3pFYnZEeWJqL2J2ZG82NG5kZ3JuM25FUk14cWJ6UDgxbDRab3l1c1g0dVl1SDFEUTRXSlZkYzhCaUpNMjU5Vm9XenRwZjgrQyt0bEZiUlVWRVd2cGlRd1czdkxlSDExYVV1UHZiUytmdjdOQTkzdnUxbEJPN0JmUERqbXJ1UHllUnJsRldaaTdLNStiVDRnQzQrOE1jVnU2czV0ZmQzdWxhNWt6czR2T2VLN0txM1lIVjVtZEZvOTNKcGZOM2N0VXIrOFlqc3lkMjRhS0JFY1R1VitnSzRMMHAzWWhyS29TN3Z6UDdocEVjN3ZsWmM2cXhpd1pGTXJTNzV6T2xlVFd2aUhRT0NxeUtTS2R3M24rMnQvcFpScHdmOTUyVHhBWEhSZkMvWDBwOTVzVnJ6VlZEby9saVF6azdpeHU0OExnSUhFN0lyMndSV0xVWXFXMXc4T1pQSlZ4eFlnLzZKUGl6TWJmT3ZaVVZYRnRYcStvN3RqS3BxdDdCQndlNVBVbEU1RkJLaWJEdzNwVHU5RTd3NTd6L2JIZXZ2aStxc2pIb29VMjhjVlU2MzkzY2kzOS9sc3U5SCsvMXVIWlBhU01ucEFkVFVtM2ppUy96V1paWnhkSnRsZFExclRxcWUyWUE5MzJjeTZwc1YwR1AzUEpHNW54VHlKeHZDckdZRFBSUENhQmZjaUE5NC94NXFFVWU3a2E3azY4MmUwNVlCZnViUEg3T2ZLQXZjNVlVZUtXWlNRcTNrQnh1WVU5WjY4SFZveEw5QWRqaUk1OTJzK2JjM2tvRklDTGl5UW5NWEpSL1VQZG9zRHY1Wm1zbEJ1Q2FVMkpZc0xxTXhac3IzSUhWT3B1VGQzNHA5WGx0Y0RzV1FqUlB1RFhZbmE2ODRDMCtDL1UzVWx4bDgxcmRDcTVkY0ZYMW5zZnREcWl1ZDNEeDhaRmN2TitxWEhQVDdvWnBJMk54N2pjUDE1ekxWVVE2QndWV1JhVFRTZ2l6OE1DNWlWdzJKSnB2dGxZeStOK2JXTG5MZHpFUlgvb2srSE5hbjFET2VjYTFzalVqenAvc2tnYVBoUFQrRmdPMWpVNFdiNjZncE5yT3hjZEhjdWVIZXptL2Z6aGRJdHVYbXFBMXUwc2FlSCtWZ3FzaTB2bU16QWpobHRQamFiUTcrZGRIZTZsdmRIQnFyeENQYys3Nk1JY1pwOFp4NTFrSmhBVjRCamNiN0U2Ty8vY20raVVIRU5PMFcyQm85MkFBWXB0Vy9JUUdtTHp1MmRLOFpVVmUyenlqZ3MxVVBkM2Y0MWp6SUxsWmFwU2ZSd0d1aERBTHQ1MFJ6eldueExCOGV4VWpuOWphNm5lZTJqdVVuY1VOYlJZZkRMQzRBcXUrOHUrSmlJakxxMWVtY1Y1VFFjSDIrbWh0R1JQblpRR3VJTzJjSlFYTVcxYkVNY25lOVJCK0sxK3B3WnIxaVBWblZ5czdGb0w4akpSVWV6NGJOdVhWa1hMYldtNDlQWjRIUHMzMVdJaHgxMWtKM0hkT0lxbTNyL042cHR4eVdoeDNuNTE0c0wrS2lQeEJGRmdWa2NOU2tOVklRcGp2N1RUTkpoNGZ5WlVuUlhQYit6bTg5NnRyWnJwN2pKL1hlYm5salZUN0dPRGVNU2FCek1KNlBsbFhEcmh5Qks3WjR4bVlEZkl6VVZWbngrNkVUOWVYTTNHUUs3QjYxZEJvUnZieVRrMWdNcmhtb08wT3NEbmEzZ2E2ZUhPRkFxc2kwaW1WMTlwWmtWWE5QeGZrc09xdVB0UTFPckh2MStjRldvMDgra1Vlci85VXdsZWJLampmUjU2NkI4Y21jZGJSWVY3SEFhYVBpbVg2S044NVUyMTJKNWJyZnZVNlhsWmpaOFRqV3p5T2pjZ0k0WW54M3Zud2prOE41THJoc1V3WUZJa0JlUG1IWXY3ZFl2WHIvazd1SGt5WFNDdHpmVlN1YnFsNWhheXY1NDZJaUxnRVdBeFVOemphN0hkYnV2WDBlUGZFVmJQN1BuRmQrLzhaV0Exdm1namNQMGdhRVdpaVo1dy9MLzlRNVBPNklLdVJYY1hlL1g1S2hKVWJSc1hSUGRiUFhlTUJZR0RYUUlxcmJENG42aDVkbE0rakI3bXlWMFQrT0Fxc2lzaGhhWFNmVUQ2NHR0dUJUd1FlUGorSmg4OVBhdlh6QytmdTROMWZQYmNFR1hEbFVIcDhVUjVPb0craVAzMFMvSG5xYTgrWG1DQ3JrWUlLMTdiUVo3OHA0Sk8xVm93R09ITzJkLzVXUDdPQlpiZjBJaTNLeWdrUGJ5WlRSYWxFNUUvcWw5MDF6RjFhNU00Wjk1YzUyN3kyNEcrKzl5akFGYkJzemFRWHN2QzNlSzRvZlhSY01oY01pS0RYUFJ0b3NIa1BVaDg0TjRselcxbmxaSGM0V2IybjF1TllhclQzaE50Tm8xM1ZwVXVxN1R5enBJQlpYK2VUWGRwNkNnQURjUCs1cnVmTXZHVytCOVhOZ3YyTU9KeGFzU29pY2lDbDFUYXZ0Q3l0dVdwb3pFRi8zNVJUZk4vanUyMlZiTXgxcFhoSmliUmlkK0NWYzN2Y2dBaE1SbGpTU24yRXNBQ1R6MVd1YTNOcW1mYldicDY3cEN1enhxZHc0Lyt5Q2ZVM01heG5DRjl1ckRqSTMwaEVEZ2NLcklySVlXbFpaaFVqSG05OU95YkFPZjNDbUhGcUhKTmV5Q0tualp4NEcvYldlaDF6Z25zckVjQU5vK0tvYlhEdzduNDVtWUw4ak81dE96L3NxT2FIcGlJc3ZzeVoySVYreVFHTWZuS3JPNmhxTnNMOHk5TllzYU9LT2QrMHZjcEpST1JJVTFacmh4WmRkR3FVbFhFRFhQbXlXeXNRNWRwdTZUMTRoZmFsQWdEWVU5ckF3NS9uOGZiUEpkVFpYQ3R0enpzMm5JeDRmeDVibE1mKzhkeC9uQmJIc0o3QmZMaTY3SUFwWjhJQ1hEc2RSRVRrOFBMQXViNjMxOS8wN2g1M1lQWFlsRUF5QytvOG5nTkJWaU8zbnhGUFpaMkREMXVwa1JBZWFLYmNSKzVWZ09lWEZkRTkxbzliVG84bkk5NmZqWHRyQ1FzdzhWSWJFNDhpMG5rb3NDb2loNldpS2h2ZmJQVTlJOXlzVjd5cmlNaUtyT3FEV2gxNmJISUFWNXdZemFOZjVGRlM0L2xDRkdRMWVpV2k5K1dPTWZGTVBpbWFTK2RuOGUyMkt2ZHhWOUo2TzdNbmRpRW14TUk5SCsxdDR5NGlJcDNUcU42aHhPK1h2aVYwdjd5cUJ4SVZaT0tEYTd0anN6dTVlMkhyZldWc2lJV0NTdCtUYWUxTkJmRDJ5bEt2bGJUOVVnTDU1NWg0SHYwaXorUDR0Y05pZU9UOFpITExHNW55K2k0T0pDSE1RbW1OQXFzaUlvZWI2SnZXdFBsNVhJaVpJZW5CdlBEOXZwMEpSZ004ZjBsWDBtUDh1T1c5UFZUNktGZ2JaRFhpYnpHMEdsZ0Z1UFg5SEhZV056QjdRaGZPT0NxVTNTVU5MTjZzRmFzaWZ3WUtySXBJcCtWbmRxMUNhanVUYWR0Qy9JeTgvYmR1WkJYVmUrVjRDckFZaUEyMVVOekt5cWhtTTBiRjh1RFlKSzUvY3pldnJTaHhIemZneWpINHI0LzJraGh1NWU2ekU0Z0lOREh0N2V5RGFMR0l5T0huMGhPaXFHMzBIR3pXTkRnb2Fzb2RaOEExOExTMzBtR2YxQzJJbDY5SUl5WEN5dGhuTTFzdERtSTFHVGdxTVlEUE41VDcvTnhYS29DMHBsUUF6VldYblU0blp1UCtWN3BXeSs0cGE2UTVWYXpWWk9DSjhTbE1IUjVEU2JXZDAyWnRKYStpOWFKVkFQMlNBK2lYSE1objYzMjNUMFJFRGwrVFRvakNaSVMzZm5hOXovdVpEY3k3TkpXSngwZXlhR01GVDN6cE8rL3BxS1pDaXp1S1dsL29ZUUFhYkU3cWJRNzhMVWE2UkZySmViUWZyL3hRek1JMVpYeS92WXA2MjhHTWFrVGtVRkZnVlVRNmpWN3gvdng5UkN5VmRYYnFiVTRtRFk3RTRjU2RBN1dqZ3YyTWZIeDlEeExDTEF4OWRET1Y5UTdPN0J2R3FiMURxR2x3Y0VxUEVQek1CbjdLOHIzOTM5OXM0SlByZXpDeVZ3aDFqVTZ1T0NtYTYwZkdFZUp2Sk5qUFJKQ2ZrZjEzb0Y0L01oYURBYTUvUzhGVkVlbjhiQTRuMnd2cnVmVEZMSmJ2bHlxbGU0d2ZKNlFIY2VPcGNaeVFIa1I0b0ltcy9RYWRKM2NQWnNhcGNaelhQNXc5cFkyTWVuSXJ5ekpkcS82amc4M2NjM1lDeGRWMnF1cnNPSUd6amc0akx0VE1Cd2NvL0Jkb05YSjhhaEIxalE0bUhoK0ozUUY3bS9MbFpaYzJNbTVBQk90emF0MWJQV05Eekl3YkVNRVhUUUhiSWVsQlBEZXBLMzJUQXRpYVg4ODV6MnhqUzc1bjJ4OGFtOFNROUNES2F1M1VORGdJOWpNeXFsY29KaVBNWDk1MkhsWVJFWUdNZUg5cy96bXVYZWVhakpCWlVQZTd0U1VpME1RZFl4TFlYbGpQdDFzcjZSSHJ4MnRYcG5GOFdoRGZicTFpM0grM1kzZTZGbDY4ZTAwM2lxcHNWTlU3OExjWXVQQzRTS3JySFh5eHdYc0ZhbHlJbVhQNmhUTnRaQ3g5a3dMNFpWY05GOHpkVHArRUFLYU5qT1h2STJLNVlWUXN0UTBPVnU2cVlmM2VXamJ1clNXN3RKR0N5a2IybERhMG1RTmNSQTQ5QlZaRnBOT29iM1F3NVpRWVRFMHJqVXByN0sxdXlXbVA1QWdyL21ZRG8yZHRaVzJPYTRXVDBRQXpUbzBEb0tMV3p1TmY1dk5wS3l1UDZteE95bXZ0NUpZM3NpbTNqcEpxRzZVMWRrcHJiSlJVdS82M3RNYnVQbDVTYmVQQnNVbjhmVVFzSzdLcVBWYTNpb2gwUm5rVk5ycmZ1ZDduWjJQNmh2SDBCTmNXL0xwR0p4K3RMZWYxRmZ1MjN6OS9TVmV1R2hwTmVhMmRCei9ONWVIUDg5dzVyY0ZWMU9TU0U2SUlhMG9wNEhTNmNxUGUrRTQySDY1cE83RGFhSGZ5MUVVcFdFd0dLdXZzVEgxamwzdDcvbzMveTJiMmhDNjhlWFc2eC9scjk5UzZVeERjZDA0aWZaTUNlUE9uRXE1N1k3Y3JGK3grYWhzZG5OSXp4RDJCWm5mQTlzSjZIbHVVeC9zSENQeUtpSWlyUU5RdDcrMXAxN24vUGkvNWQyM0xrUFJnSW9OTVRINWxKNkgrSm42NHRSZFJ3V2IrKzIwaDA5N09wckZweTBWdG81T2pFZ1BvR21WMVg1dFpVTS8wZDdMZEUzZ0FUMTJVd3NpTUVQb2tCbUEwdU02NSt0VmR6UCsrQ0xzVGRoWTM4T242Y3FLQ1RJenBHOGFwdlVNWjBDV1FxNGRHWXpidFc1bngxTmNGVEg5SEN6SkVEbWNLcklwSXA1RlYzSUQ1Mmw4dzRBcUF0cmFsdEMwREg5cmsvdlBtdkRvR1A3elo0L09QMTVWanZPWVhMQ1lERGUzNGdra3ZabldvOHZQbEwrM2t1NjJWdks2Z3FvaDBRaHYyMW5MeXpDMXN6anZ3cXFIWlN3cVl2YVFBQTc1VHR0ejFZUTdMTXF0NDc5ZFNqNEJxTTdzVHdxZXZ4Z0JZelFic0RxZFhVYW1XcHIrVDdSNThOdHFkOUx0L284L3pGcXd1WTBFcnhVZWFYVHd2aThGcFFYeThydlV0L2ZkL2tzdjluK1JpTXJnS1pOa2R6dC8wWEJJUk9SSk5uSmZsMmg3ZnpvNnpyUVVKbjIrb3dIRE5MNjErL3NDbnVUendhVzZybndOOHVyNmNDK2Z1Y0Q4ZkxuOXBKL1UySjE5dThsNkZtbnJIT2d5NFVnVTR3ZWNXL2kxNWRYU0w4ZU9kWDByNWZIMDVQN2RTK0xDNDJzNXJLMHJjdjUrZjJVQzNHRCtTSTZ3a2gxdFl0RkY1V0VVT2R3cXNpa2luNCtTM0JWVTdjdi8ydnVSMUpLZ0tyc0grM0tYYUlpb2luVk5sdmNPOVZiKzlXdXROOHlwc1hnV2tXcnYrajg0N1YxaGxhek9vMnBMZENYWkZWRVZFT3FUeE1PdzMzLzIxMVAzbkF6MERuTGgycjdYbTJXOExlZmJid2c2M29kN21aR051SFJ0emY3KzBCeUx5Lzh0SDZuNFJFUkVSRVJFUkVSRVJhWXNDcXlJaUlpSWlJaUlpSWlJZHBNQ3FpSWlJaUlpSWlJaUlTQWNwc0NvaUlpSWlJaUlpSWlMU1FRcXNpb2lJaUlpSWlJaUlpSFNRQXFzaUlpSWlJaUlpSWlJaUhhVEFxb2lJaUlpSWlJaUlpRWdIbVE5MUEwUU9EZWVoYm9DSWRDcUdROTBBY1ZQL0xTTHRwYjViZk5GelJFVGFTODhST1RBRlZ1VUlwUTVTUk5wSjNjVmhSditIaUVnN3FLdVFWdWtmaDRpMGc3b0thU2VsQXBBalJsaUFpUUNML3NtTHlHOFhFV0RDWXRKYjFoOHRJdENFbjFsLzd5THkyNFFGcUE4NTB1azVJaUlISTBMUEVXbURWcXpLRWVPMFBxSGNkVllDYS9mVUhPcW1pRWduRk94bll2ekFDRUw4VFllNktVZWNzY2VHVTFaaloxTnU3YUZ1aW9oME1nRldJK01HUkJBVnBHSFBrVXpQRjZqc2hRQUFBOWxKUkVGVUVSSDVyUUtzUmlZT2l0UnpSRnFsZnhseXhFZ010M0Q3bVBoRDNRd1JFZW1nTHBGVzdqNDc0VkEzUTBSRU9pazlSMFJFNVBlaWZkRWlJaUlpSWlJaUlpSWlIYVRBcW9pSWlJaUlpSWlJaUVnSEtiQXFJaUlpSWlJaUlpSWkwa0VLcklxSWlJaUlpSWlJaUloMGtBS3JJaUlpSWlJaUlpSWlJaDJrd0txSWlJaUlpSWlJaUloSUJ5bXdLaUlpSWlJaUlpSWlJdEpCNWtQZEFKSFcvTHE3aG5sTEN3OTFNMFJFL2hDRmxUYU1pWVpEM1l5RHByNWJSSTRraFpVMlVxUDhEM1V6T2owOU8wVGtTUEpuZWU4WEZ3Vlc1YkIwVXJkZzF1WFVzaTZuOWxBM1JVVGtEMkUwR09nV1k4Vmk2cnd2V2VxN1JlUklZelFZNk43SisrNURUYzhPRVRuUy9CbmUrMlVmQlZibHNQUy9hOUtwcnJjZjZtYUlpUHhoREFZRFVVRm1yT2JPKzRLbHZsdEVqalFHZzRHSVFGT243cnNQTlQwN1JPUkk4MmQ0NzVkOUZGaVZ3MUpDbUFXd0hPcG1pSWhJQjZqdkZoR1JqdEt6UTBSRU9qTVZyeElSRVJFUkVSRVJFUkhwSUFWV1JVUkVSRVJFNVAvYXUyT2JCcUlvaUtMdld5dFpTRjdDN2NCMGdVU1JMb0lPSExvQVVxb3dBVElFRUFCTGhvaU1Ka0IvUWVkVU1QRk5CZ0FJQ2FzQUFBQUFBQ0ZoRlFBQUFBQWdKS3dDQUFBQUFJU0VWUUFBQUFDQWtMQUtBQUFBQUJBU1ZnRUFBQUFBUXNJcUFBQUFBRUJJV0FVQUFBQUFDQW1yQUFBQUFBQWhZUlVBQUFBQUlDU3NBZ0FBQUFDRWhGVUFBQUFBZ0pDd0NnQUFBQUFRRWxZQkFBQUFBRUxDS2dBQUFBQkFTRmdGQUFBQUFBZ0pxd0FBQUFBQUlXRVZBQUFBQUNBa3JBSUFBQUFBaElSVkFBQUFBSUNRc0FvQUFBQUFFQkpXQVFBQUFBQkN3aW9BQUFBQVFHam9QWUEvcVBVZUFBQUFBQUI5TFM2c1R1TlEwempVOGZtdDl4UisxR3AzZUtqZDRWalYxRllBQUFBQWZrZXJxbUZWMVJiVW9Obzh6M1B2RWQrZFh0NXJmMytxMjd2SGVucjk2RDJITXpiclZ0dHBYWmNYaSt2ekFBQUFBUHdqcTFaMWM3V3A2KzNZZThxWHhZVlZBQUFBQUlDbGMxNEZBQUFBQUJBU1ZnRUFBQUFBUXNJcUFBQUFBRUJJV0FVQUFBQUFDQW1yQUFBQUFBQWhZUlVBQUFBQUlDU3NBZ0FBQUFDRWhGVUFBQUFBZ0pDd0NnQUFBQUFRRWxZQkFBQUFBRUxDS2dBQUFBQkFTRmdGQUFBQUFBZ0pxd0FBQUFBQUlXRVZBQUFBQUNBa3JBSUFBQUFBaElSVkFBQUFBSUNRc0FvQUFBQUFFQkpXQVFBQUFBQkN3aW9BQUFBQVFFaFlCUUFBQUFBSUNhc0FBQUFBQUNGaEZRQUFBQUFnSkt3Q0FBQUFBSVNFVlFBQUFBQ0FrTEFLQUFBQUFCQVNWZ0VBQUFBQVFzSXFBQUFBQUVCSVdBVUFBQUFBQ0FtckFBQUFBQUFoWVJVQUFBQUFJQ1NzQWdBQUFBQ0VoRlVBQUFBQWdKQ3dDZ0FBQUFBUUVsWUJBQUFBQUVLZkdCaTBTcHY4VGxFQUFBQUFTVVZPUks1Q1lJST0iLAoJIlRoZW1lIiA6ICIiLAoJIlR5cGUiIDogImZsb3ciLAoJIlZlcnNpb24iIDogIiIKfQo="/>
    </extobj>
  </extobjs>
</s:customData>
</file>

<file path=customXml/itemProps36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WPS 演示</Application>
  <PresentationFormat>宽屏</PresentationFormat>
  <Paragraphs>183</Paragraphs>
  <Slides>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微软雅黑</vt:lpstr>
      <vt:lpstr>思源黑体</vt:lpstr>
      <vt:lpstr>微软雅黑 Light</vt:lpstr>
      <vt:lpstr>Arial</vt:lpstr>
      <vt:lpstr>Trebuchet MS</vt:lpstr>
      <vt:lpstr>Wingdings</vt:lpstr>
      <vt:lpstr>Calibri</vt:lpstr>
      <vt:lpstr>华文仿宋</vt:lpstr>
      <vt:lpstr>黑体</vt:lpstr>
      <vt:lpstr>等线</vt:lpstr>
      <vt:lpstr>汉仪颜楷简</vt:lpstr>
      <vt:lpstr>汉仪黑方简</vt:lpstr>
      <vt:lpstr>Arial Unicode MS</vt:lpstr>
      <vt:lpstr>Calibri Light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　哼！要你管</cp:lastModifiedBy>
  <cp:revision>389</cp:revision>
  <dcterms:created xsi:type="dcterms:W3CDTF">2019-06-19T02:08:00Z</dcterms:created>
  <dcterms:modified xsi:type="dcterms:W3CDTF">2024-06-18T11:04:35Z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4446D88592974058A2C227FD79972663_13</vt:lpwstr>
  </property>
</Properties>
</file>